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  <p:sldMasterId id="2147483648" r:id="rId2"/>
  </p:sldMasterIdLst>
  <p:notesMasterIdLst>
    <p:notesMasterId r:id="rId29"/>
  </p:notesMasterIdLst>
  <p:handoutMasterIdLst>
    <p:handoutMasterId r:id="rId30"/>
  </p:handoutMasterIdLst>
  <p:sldIdLst>
    <p:sldId id="455" r:id="rId3"/>
    <p:sldId id="465" r:id="rId4"/>
    <p:sldId id="466" r:id="rId5"/>
    <p:sldId id="467" r:id="rId6"/>
    <p:sldId id="468" r:id="rId7"/>
    <p:sldId id="470" r:id="rId8"/>
    <p:sldId id="471" r:id="rId9"/>
    <p:sldId id="472" r:id="rId10"/>
    <p:sldId id="456" r:id="rId11"/>
    <p:sldId id="454" r:id="rId12"/>
    <p:sldId id="464" r:id="rId13"/>
    <p:sldId id="457" r:id="rId14"/>
    <p:sldId id="458" r:id="rId15"/>
    <p:sldId id="462" r:id="rId16"/>
    <p:sldId id="461" r:id="rId17"/>
    <p:sldId id="473" r:id="rId18"/>
    <p:sldId id="479" r:id="rId19"/>
    <p:sldId id="483" r:id="rId20"/>
    <p:sldId id="478" r:id="rId21"/>
    <p:sldId id="477" r:id="rId22"/>
    <p:sldId id="476" r:id="rId23"/>
    <p:sldId id="475" r:id="rId24"/>
    <p:sldId id="474" r:id="rId25"/>
    <p:sldId id="482" r:id="rId26"/>
    <p:sldId id="481" r:id="rId27"/>
    <p:sldId id="480" r:id="rId28"/>
  </p:sldIdLst>
  <p:sldSz cx="12192000" cy="6858000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7061" userDrawn="1">
          <p15:clr>
            <a:srgbClr val="A4A3A4"/>
          </p15:clr>
        </p15:guide>
        <p15:guide id="3" orient="horz" pos="2999" userDrawn="1">
          <p15:clr>
            <a:srgbClr val="A4A3A4"/>
          </p15:clr>
        </p15:guide>
        <p15:guide id="4" pos="2819" userDrawn="1">
          <p15:clr>
            <a:srgbClr val="A4A3A4"/>
          </p15:clr>
        </p15:guide>
        <p15:guide id="5" orient="horz" pos="278" userDrawn="1">
          <p15:clr>
            <a:srgbClr val="A4A3A4"/>
          </p15:clr>
        </p15:guide>
        <p15:guide id="6" orient="horz" pos="4224" userDrawn="1">
          <p15:clr>
            <a:srgbClr val="A4A3A4"/>
          </p15:clr>
        </p15:guide>
        <p15:guide id="7" pos="1005" userDrawn="1">
          <p15:clr>
            <a:srgbClr val="A4A3A4"/>
          </p15:clr>
        </p15:guide>
        <p15:guide id="8" pos="486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597" userDrawn="1">
          <p15:clr>
            <a:srgbClr val="A4A3A4"/>
          </p15:clr>
        </p15:guide>
        <p15:guide id="11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y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4F"/>
    <a:srgbClr val="7297D7"/>
    <a:srgbClr val="2E59A3"/>
    <a:srgbClr val="FEAE00"/>
    <a:srgbClr val="F49C95"/>
    <a:srgbClr val="EC5A4F"/>
    <a:srgbClr val="C7C9CB"/>
    <a:srgbClr val="C8CBCC"/>
    <a:srgbClr val="5480B9"/>
    <a:srgbClr val="DE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AD5DF-F46F-4C48-A0AB-A0A6AB7745BC}" v="20" dt="2021-05-25T07:38:54.445"/>
    <p1510:client id="{63E3F654-2524-4D2D-A25D-835D0E9ACF1E}" v="227" dt="2021-05-24T08:24:25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5" autoAdjust="0"/>
    <p:restoredTop sz="80215" autoAdjust="0"/>
  </p:normalViewPr>
  <p:slideViewPr>
    <p:cSldViewPr snapToGrid="0" snapToObjects="1">
      <p:cViewPr varScale="1">
        <p:scale>
          <a:sx n="130" d="100"/>
          <a:sy n="130" d="100"/>
        </p:scale>
        <p:origin x="416" y="192"/>
      </p:cViewPr>
      <p:guideLst>
        <p:guide orient="horz" pos="1752"/>
        <p:guide pos="7061"/>
        <p:guide orient="horz" pos="2999"/>
        <p:guide pos="2819"/>
        <p:guide orient="horz" pos="278"/>
        <p:guide orient="horz" pos="4224"/>
        <p:guide pos="1005"/>
        <p:guide pos="4861"/>
        <p:guide pos="3840"/>
        <p:guide pos="597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6"/>
    </p:cViewPr>
  </p:sorterViewPr>
  <p:notesViewPr>
    <p:cSldViewPr snapToGrid="0" snapToObjects="1">
      <p:cViewPr varScale="1">
        <p:scale>
          <a:sx n="60" d="100"/>
          <a:sy n="60" d="100"/>
        </p:scale>
        <p:origin x="298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56E7E-0D77-4C0A-9742-5C2EE7438C2E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53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522A2-097D-1F41-901B-6DA85E7776F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60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2AAC2-33B0-7749-B52C-E240E9DC0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4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Commentaires à apporter : </a:t>
            </a:r>
          </a:p>
          <a:p>
            <a:pPr marL="457200" indent="-228600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·</a:t>
            </a:r>
            <a:r>
              <a:rPr lang="fr-FR" sz="5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  </a:t>
            </a:r>
            <a:r>
              <a:rPr lang="fr-FR" dirty="0">
                <a:solidFill>
                  <a:srgbClr val="000000"/>
                </a:solidFill>
                <a:latin typeface="Ebrima" panose="02000000000000000000" pitchFamily="2" charset="0"/>
              </a:rPr>
              <a:t>Organise le suivi régulier de la mission, avec cadrage progressif des objectifs selon le contexte</a:t>
            </a:r>
            <a:endParaRPr lang="fr-FR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228600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·</a:t>
            </a:r>
            <a:r>
              <a:rPr lang="fr-FR" sz="5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  </a:t>
            </a:r>
            <a:r>
              <a:rPr lang="fr-FR" dirty="0">
                <a:solidFill>
                  <a:srgbClr val="000000"/>
                </a:solidFill>
                <a:latin typeface="Ebrima" panose="02000000000000000000" pitchFamily="2" charset="0"/>
              </a:rPr>
              <a:t>Est à la fois le porte-parole de l’entreprise et celui du manager de transition : passe les messages, recadre les priorités</a:t>
            </a:r>
            <a:endParaRPr lang="fr-FR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228600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·</a:t>
            </a:r>
            <a:r>
              <a:rPr lang="fr-FR" sz="5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  </a:t>
            </a:r>
            <a:r>
              <a:rPr lang="fr-FR" dirty="0">
                <a:solidFill>
                  <a:srgbClr val="000000"/>
                </a:solidFill>
                <a:latin typeface="Ebrima" panose="02000000000000000000" pitchFamily="2" charset="0"/>
              </a:rPr>
              <a:t>Permet d’avoir une triple relation : entreprise / cabinet, cabinet / manager, entreprise / cabinet / manager</a:t>
            </a:r>
            <a:endParaRPr lang="fr-FR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228600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·</a:t>
            </a:r>
            <a:r>
              <a:rPr lang="fr-FR" sz="5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 </a:t>
            </a:r>
            <a:endParaRPr lang="fr-FR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2AAC2-33B0-7749-B52C-E240E9DC097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87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14"/>
          <p:cNvSpPr>
            <a:spLocks noGrp="1"/>
          </p:cNvSpPr>
          <p:nvPr>
            <p:ph type="dt" sz="half" idx="2"/>
          </p:nvPr>
        </p:nvSpPr>
        <p:spPr>
          <a:xfrm>
            <a:off x="497722" y="6400647"/>
            <a:ext cx="1886921" cy="26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Juillet 2017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01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071FB-50D4-FF48-AC6E-9E57E4C95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7322C4-9C9F-3E4B-A847-1523FBDEA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6CD51-213F-A847-A6E3-8C62D74C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C844B1-6F40-8348-8DFF-8F453007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BAD49F-991D-7045-B9ED-DDCE7C5A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02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90647-1B5E-2546-868D-6836C2EB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EB036F-36C7-984B-800D-C458CC60F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11DB2-5F70-7C45-B2D1-B34D0851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D3B85C-FFD1-D547-9A96-C6CD714A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439697-3D72-FB4C-8816-45B0FCFB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50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5C1EA-16B3-A447-84FE-B3AD1888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6AF0BA-1C5B-CD4B-9E78-58717A985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6157D6-091E-5E47-9B31-D4532891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71A57-961C-6447-AE59-0C531C76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8A2F65-2B09-6848-B1B0-47270D52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01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087FE-D7C5-FC41-8CEE-5F1493CF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962F1A-BDB0-5345-8517-2B87B9687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D96136-178E-BA45-82F3-61463E659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316D3E-6417-0F45-A38E-504E8825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0853DE-6502-B944-AE6C-DFD2DE77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BF6B9-50DC-FE4D-8452-CC78C53B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42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4D87B-FF79-2D43-AD2B-048A7F02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E87A7D-5699-7747-8C6F-A690FA2E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D2376F-91BC-3242-8F05-B0EC35B20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9A5150-F0A1-B147-8962-3CF2EA85B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0A439E4-1AB7-944F-90F8-5133A99E9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FFC90A-D211-FD46-ADB1-B267E679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7A6617-6985-FD4F-B032-90E85798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159DA4-8E3A-CF40-AB73-B4296167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58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33A7A-487F-3347-900B-C4CD9EB6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83647D-BC7F-7C4D-8C94-FA44D2B4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734F24-A017-ED46-B9EC-40DDD40F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387938-D947-274B-95AB-9770D5FB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158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1A799F-3919-9A4A-B4C8-F82143F3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724A24-562D-F346-BA21-5E1B41E3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D62AC6-61DE-1B40-B19C-755EB686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120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E25DD-0396-134D-91EB-8C9073336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33076-193C-3545-BB42-360B7341D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A4C209-72E1-344D-8957-451C9A12F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F671D5-1DCD-7643-85D2-31154888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4DA525-E587-4C49-A935-DB20933D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E53007-A127-9D41-8BFE-C9AAFE36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975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B0F11-752F-764C-8289-EC9B8FDB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673BF1-D336-A54B-B35E-B0F495B1B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491297-6904-EB47-B1D6-1A4CD2B3A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874C71-6F06-1846-B84C-1EDB2BFD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61F0F1-ED69-0444-A25C-11BCE38C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E4092D-CAAC-A84F-95A6-EED1745A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9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FFBB5-BC1B-2C4C-8150-B3D78E9D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F88C0C-492F-3D41-A81B-A25207F8A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D7AE04-FD9B-FC42-B6CF-58E794BC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7240BA-41C8-5F4E-AF53-81D36AAD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451173-E082-3349-9F82-D71AE6B6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97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+ ecritu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4643" y="6400647"/>
            <a:ext cx="7422715" cy="2614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97723" y="1189973"/>
            <a:ext cx="10784831" cy="51254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Ø"/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497722" y="594632"/>
            <a:ext cx="10784832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965482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78A1DF-6FFA-E34C-AF0C-758F20ACF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41526B-ECB0-304F-898D-58D01E7C9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BAB13-045B-3F46-90FB-6111C6AA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0CFEC-481B-9D4B-B6F6-5C618570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14E6B6-9766-FC4E-9DD4-310B45BF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795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06178" y="639178"/>
            <a:ext cx="5579644" cy="5579644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987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+ ecriture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4643" y="6400647"/>
            <a:ext cx="7422715" cy="2614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97723" y="1189973"/>
            <a:ext cx="10784831" cy="51254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 lang="fr-FR" sz="14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tx2"/>
              </a:buClr>
              <a:buFont typeface="Ebrima" panose="02000000000000000000" pitchFamily="2" charset="0"/>
              <a:buChar char="–"/>
              <a:defRPr lang="fr-FR" sz="14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 lang="fr-FR" sz="1400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497722" y="594632"/>
            <a:ext cx="10784832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95541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re + ecriture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4643" y="6400647"/>
            <a:ext cx="7422715" cy="2614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497722" y="594632"/>
            <a:ext cx="10784832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grpSp>
        <p:nvGrpSpPr>
          <p:cNvPr id="33" name="Groupe 32"/>
          <p:cNvGrpSpPr/>
          <p:nvPr userDrawn="1"/>
        </p:nvGrpSpPr>
        <p:grpSpPr>
          <a:xfrm>
            <a:off x="9956424" y="1203786"/>
            <a:ext cx="1973617" cy="1669876"/>
            <a:chOff x="9425745" y="1242165"/>
            <a:chExt cx="1973617" cy="1669876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96A2B501-D2CF-4B49-8DDD-3D28769F1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1442" y="1242165"/>
              <a:ext cx="1062225" cy="1129626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05BC0FC-5D03-4185-AC68-618EA5E764CD}"/>
                </a:ext>
              </a:extLst>
            </p:cNvPr>
            <p:cNvSpPr txBox="1"/>
            <p:nvPr/>
          </p:nvSpPr>
          <p:spPr>
            <a:xfrm>
              <a:off x="9425745" y="2481154"/>
              <a:ext cx="197361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EC5A4F"/>
                  </a:solidFill>
                </a:rPr>
                <a:t>Temps Partagé </a:t>
              </a:r>
            </a:p>
            <a:p>
              <a:pPr algn="ctr"/>
              <a:r>
                <a:rPr lang="fr-FR" sz="1100" b="1" dirty="0">
                  <a:solidFill>
                    <a:srgbClr val="EC5A4F"/>
                  </a:solidFill>
                </a:rPr>
                <a:t>Management de Transition</a:t>
              </a:r>
            </a:p>
          </p:txBody>
        </p:sp>
      </p:grpSp>
      <p:cxnSp>
        <p:nvCxnSpPr>
          <p:cNvPr id="36" name="Connecteur droit 35"/>
          <p:cNvCxnSpPr>
            <a:stCxn id="48" idx="2"/>
          </p:cNvCxnSpPr>
          <p:nvPr userDrawn="1"/>
        </p:nvCxnSpPr>
        <p:spPr>
          <a:xfrm>
            <a:off x="1387475" y="4577291"/>
            <a:ext cx="1384943" cy="382535"/>
          </a:xfrm>
          <a:prstGeom prst="line">
            <a:avLst/>
          </a:prstGeom>
          <a:ln w="19050"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endCxn id="15" idx="2"/>
          </p:cNvCxnSpPr>
          <p:nvPr userDrawn="1"/>
        </p:nvCxnSpPr>
        <p:spPr>
          <a:xfrm flipV="1">
            <a:off x="2820060" y="4711069"/>
            <a:ext cx="1186821" cy="497515"/>
          </a:xfrm>
          <a:prstGeom prst="line">
            <a:avLst/>
          </a:prstGeom>
          <a:ln w="19050"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9" idx="0"/>
            <a:endCxn id="15" idx="2"/>
          </p:cNvCxnSpPr>
          <p:nvPr userDrawn="1"/>
        </p:nvCxnSpPr>
        <p:spPr>
          <a:xfrm flipH="1" flipV="1">
            <a:off x="4006881" y="4711069"/>
            <a:ext cx="1725993" cy="21048"/>
          </a:xfrm>
          <a:prstGeom prst="line">
            <a:avLst/>
          </a:prstGeom>
          <a:ln w="19050"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31" idx="2"/>
            <a:endCxn id="22" idx="0"/>
          </p:cNvCxnSpPr>
          <p:nvPr userDrawn="1"/>
        </p:nvCxnSpPr>
        <p:spPr>
          <a:xfrm>
            <a:off x="6655205" y="3730759"/>
            <a:ext cx="1273450" cy="297496"/>
          </a:xfrm>
          <a:prstGeom prst="line">
            <a:avLst/>
          </a:prstGeom>
          <a:ln w="19050"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31" idx="2"/>
            <a:endCxn id="19" idx="0"/>
          </p:cNvCxnSpPr>
          <p:nvPr userDrawn="1"/>
        </p:nvCxnSpPr>
        <p:spPr>
          <a:xfrm flipH="1">
            <a:off x="5732874" y="3730759"/>
            <a:ext cx="922331" cy="1001358"/>
          </a:xfrm>
          <a:prstGeom prst="line">
            <a:avLst/>
          </a:prstGeom>
          <a:ln w="19050"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2" idx="0"/>
            <a:endCxn id="26" idx="2"/>
          </p:cNvCxnSpPr>
          <p:nvPr userDrawn="1"/>
        </p:nvCxnSpPr>
        <p:spPr>
          <a:xfrm flipV="1">
            <a:off x="7928655" y="3027214"/>
            <a:ext cx="903416" cy="1001041"/>
          </a:xfrm>
          <a:prstGeom prst="line">
            <a:avLst/>
          </a:prstGeom>
          <a:ln w="19050"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8" idx="0"/>
            <a:endCxn id="26" idx="2"/>
          </p:cNvCxnSpPr>
          <p:nvPr userDrawn="1"/>
        </p:nvCxnSpPr>
        <p:spPr>
          <a:xfrm flipH="1" flipV="1">
            <a:off x="8832071" y="3027214"/>
            <a:ext cx="1372041" cy="382360"/>
          </a:xfrm>
          <a:prstGeom prst="line">
            <a:avLst/>
          </a:prstGeom>
          <a:ln w="19050"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28" idx="0"/>
            <a:endCxn id="35" idx="2"/>
          </p:cNvCxnSpPr>
          <p:nvPr userDrawn="1"/>
        </p:nvCxnSpPr>
        <p:spPr>
          <a:xfrm flipV="1">
            <a:off x="10204112" y="2873662"/>
            <a:ext cx="739121" cy="535912"/>
          </a:xfrm>
          <a:prstGeom prst="line">
            <a:avLst/>
          </a:prstGeom>
          <a:ln w="19050"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pour une image  45"/>
          <p:cNvSpPr>
            <a:spLocks noGrp="1"/>
          </p:cNvSpPr>
          <p:nvPr>
            <p:ph type="pic" sz="quarter" idx="15" hasCustomPrompt="1"/>
          </p:nvPr>
        </p:nvSpPr>
        <p:spPr>
          <a:xfrm>
            <a:off x="746896" y="3497590"/>
            <a:ext cx="1282700" cy="703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</a:t>
            </a:r>
          </a:p>
        </p:txBody>
      </p:sp>
      <p:sp>
        <p:nvSpPr>
          <p:cNvPr id="48" name="Espace réservé du texte 47"/>
          <p:cNvSpPr>
            <a:spLocks noGrp="1"/>
          </p:cNvSpPr>
          <p:nvPr>
            <p:ph type="body" sz="quarter" idx="16" hasCustomPrompt="1"/>
          </p:nvPr>
        </p:nvSpPr>
        <p:spPr>
          <a:xfrm>
            <a:off x="930275" y="4239104"/>
            <a:ext cx="914400" cy="338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Métier</a:t>
            </a:r>
          </a:p>
        </p:txBody>
      </p:sp>
    </p:spTree>
    <p:extLst>
      <p:ext uri="{BB962C8B-B14F-4D97-AF65-F5344CB8AC3E}">
        <p14:creationId xmlns:p14="http://schemas.microsoft.com/office/powerpoint/2010/main" val="29817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bjectif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4643" y="6400647"/>
            <a:ext cx="7422715" cy="2614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748751" y="1965913"/>
            <a:ext cx="2758140" cy="422490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Ebrima" panose="02000000000000000000" pitchFamily="2" charset="0"/>
              <a:buChar char="–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1748750" y="1551847"/>
            <a:ext cx="2758140" cy="339583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Objectif 1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4807189" y="1965913"/>
            <a:ext cx="2758140" cy="422490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lang="fr-FR" sz="1400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brima" panose="02000000000000000000" pitchFamily="2" charset="0"/>
              <a:buChar char="–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4807188" y="1551847"/>
            <a:ext cx="2758140" cy="339583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Objectif 2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7865627" y="1965913"/>
            <a:ext cx="2758140" cy="422490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lang="fr-FR" sz="1400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Ebrima" panose="02000000000000000000" pitchFamily="2" charset="0"/>
              <a:buChar char="–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7865626" y="1551847"/>
            <a:ext cx="2758140" cy="339583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Objectif 3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97722" y="594632"/>
            <a:ext cx="10784832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95107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bjectif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4643" y="6400647"/>
            <a:ext cx="7422715" cy="2614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748751" y="1965913"/>
            <a:ext cx="2758140" cy="422490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1748750" y="1551847"/>
            <a:ext cx="2758140" cy="339583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Objectif 1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4807189" y="1965913"/>
            <a:ext cx="2758140" cy="422490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4807188" y="1551847"/>
            <a:ext cx="2758140" cy="339583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Objectif 2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7865627" y="1965913"/>
            <a:ext cx="2758140" cy="422490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7865626" y="1551847"/>
            <a:ext cx="2758140" cy="339583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Objectif 3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97722" y="594632"/>
            <a:ext cx="10784832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9672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4643" y="6400647"/>
            <a:ext cx="7422715" cy="2614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97722" y="1645789"/>
            <a:ext cx="5189094" cy="203915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72730" y="1280936"/>
            <a:ext cx="4714085" cy="23194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l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Objectif 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20" hasCustomPrompt="1"/>
          </p:nvPr>
        </p:nvSpPr>
        <p:spPr>
          <a:xfrm>
            <a:off x="497723" y="1280936"/>
            <a:ext cx="373409" cy="23194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1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97722" y="594632"/>
            <a:ext cx="10784832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22" hasCustomPrompt="1"/>
          </p:nvPr>
        </p:nvSpPr>
        <p:spPr>
          <a:xfrm>
            <a:off x="497722" y="4175055"/>
            <a:ext cx="5189094" cy="203915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23" hasCustomPrompt="1"/>
          </p:nvPr>
        </p:nvSpPr>
        <p:spPr>
          <a:xfrm>
            <a:off x="972730" y="3810202"/>
            <a:ext cx="4714085" cy="23194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l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Objectif 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24" hasCustomPrompt="1"/>
          </p:nvPr>
        </p:nvSpPr>
        <p:spPr>
          <a:xfrm>
            <a:off x="497723" y="3810202"/>
            <a:ext cx="373409" cy="23194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25" hasCustomPrompt="1"/>
          </p:nvPr>
        </p:nvSpPr>
        <p:spPr>
          <a:xfrm>
            <a:off x="5960443" y="1645789"/>
            <a:ext cx="5189094" cy="203915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26" hasCustomPrompt="1"/>
          </p:nvPr>
        </p:nvSpPr>
        <p:spPr>
          <a:xfrm>
            <a:off x="6435451" y="1280936"/>
            <a:ext cx="4714085" cy="23194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l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Objectif 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27" hasCustomPrompt="1"/>
          </p:nvPr>
        </p:nvSpPr>
        <p:spPr>
          <a:xfrm>
            <a:off x="5960444" y="1280936"/>
            <a:ext cx="373409" cy="23194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28" hasCustomPrompt="1"/>
          </p:nvPr>
        </p:nvSpPr>
        <p:spPr>
          <a:xfrm>
            <a:off x="5960443" y="4175055"/>
            <a:ext cx="5189094" cy="203915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29" hasCustomPrompt="1"/>
          </p:nvPr>
        </p:nvSpPr>
        <p:spPr>
          <a:xfrm>
            <a:off x="6435451" y="3810202"/>
            <a:ext cx="4714085" cy="23194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l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Objectif 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30" hasCustomPrompt="1"/>
          </p:nvPr>
        </p:nvSpPr>
        <p:spPr>
          <a:xfrm>
            <a:off x="5960444" y="3810202"/>
            <a:ext cx="373409" cy="23194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139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4643" y="6400647"/>
            <a:ext cx="7422715" cy="2614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97722" y="1645789"/>
            <a:ext cx="10784832" cy="203915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72730" y="1280935"/>
            <a:ext cx="10309824" cy="239593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l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Objectif 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20" hasCustomPrompt="1"/>
          </p:nvPr>
        </p:nvSpPr>
        <p:spPr>
          <a:xfrm>
            <a:off x="497723" y="1280936"/>
            <a:ext cx="373409" cy="23194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1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97722" y="594632"/>
            <a:ext cx="10784832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22" hasCustomPrompt="1"/>
          </p:nvPr>
        </p:nvSpPr>
        <p:spPr>
          <a:xfrm>
            <a:off x="497722" y="4175055"/>
            <a:ext cx="10784832" cy="203915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23" hasCustomPrompt="1"/>
          </p:nvPr>
        </p:nvSpPr>
        <p:spPr>
          <a:xfrm>
            <a:off x="972730" y="3810201"/>
            <a:ext cx="10309824" cy="239593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l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Objectif 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24" hasCustomPrompt="1"/>
          </p:nvPr>
        </p:nvSpPr>
        <p:spPr>
          <a:xfrm>
            <a:off x="497723" y="3810202"/>
            <a:ext cx="373409" cy="23194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Clr>
                <a:schemeClr val="tx2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Ø"/>
              <a:defRPr sz="14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4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3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3048" y="6045199"/>
            <a:ext cx="11228368" cy="656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2"/>
          <p:cNvSpPr>
            <a:spLocks noGrp="1"/>
          </p:cNvSpPr>
          <p:nvPr>
            <p:ph type="title"/>
          </p:nvPr>
        </p:nvSpPr>
        <p:spPr>
          <a:xfrm>
            <a:off x="419274" y="676942"/>
            <a:ext cx="10515600" cy="500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9472689" y="3960645"/>
            <a:ext cx="2209967" cy="22235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9900" b="1" i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2146687" y="1818855"/>
            <a:ext cx="6715125" cy="3783012"/>
          </a:xfrm>
          <a:prstGeom prst="rect">
            <a:avLst/>
          </a:prstGeom>
        </p:spPr>
      </p:sp>
      <p:sp>
        <p:nvSpPr>
          <p:cNvPr id="12" name="Triangle isocèle 11"/>
          <p:cNvSpPr/>
          <p:nvPr userDrawn="1"/>
        </p:nvSpPr>
        <p:spPr>
          <a:xfrm>
            <a:off x="10032859" y="6027996"/>
            <a:ext cx="2167342" cy="830004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16"/>
          <p:cNvSpPr>
            <a:spLocks noGrp="1"/>
          </p:cNvSpPr>
          <p:nvPr>
            <p:ph type="sldNum" sz="quarter" idx="4"/>
          </p:nvPr>
        </p:nvSpPr>
        <p:spPr>
          <a:xfrm>
            <a:off x="11491786" y="6364815"/>
            <a:ext cx="618189" cy="432000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78594CEA-2AE0-F744-94E1-49160002DAE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24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isocèle 7"/>
          <p:cNvSpPr/>
          <p:nvPr userDrawn="1"/>
        </p:nvSpPr>
        <p:spPr>
          <a:xfrm>
            <a:off x="10032859" y="6027996"/>
            <a:ext cx="2167342" cy="830004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8185372" y="0"/>
            <a:ext cx="4006629" cy="1337826"/>
            <a:chOff x="8899034" y="0"/>
            <a:chExt cx="3292968" cy="1337826"/>
          </a:xfrm>
        </p:grpSpPr>
        <p:sp>
          <p:nvSpPr>
            <p:cNvPr id="3" name="Rectangle 2"/>
            <p:cNvSpPr/>
            <p:nvPr userDrawn="1"/>
          </p:nvSpPr>
          <p:spPr>
            <a:xfrm>
              <a:off x="9253184" y="0"/>
              <a:ext cx="2938818" cy="1161022"/>
            </a:xfrm>
            <a:prstGeom prst="rect">
              <a:avLst/>
            </a:prstGeom>
            <a:solidFill>
              <a:srgbClr val="C7C9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/>
            <p:cNvSpPr/>
            <p:nvPr userDrawn="1"/>
          </p:nvSpPr>
          <p:spPr>
            <a:xfrm rot="299419">
              <a:off x="8899034" y="897076"/>
              <a:ext cx="3280012" cy="440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 userDrawn="1"/>
          </p:nvSpPr>
          <p:spPr>
            <a:xfrm rot="2326138">
              <a:off x="8906917" y="456353"/>
              <a:ext cx="1410980" cy="74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" name="Connecteur droit 3"/>
          <p:cNvCxnSpPr/>
          <p:nvPr/>
        </p:nvCxnSpPr>
        <p:spPr>
          <a:xfrm flipV="1">
            <a:off x="293736" y="6378652"/>
            <a:ext cx="10666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293736" y="238720"/>
            <a:ext cx="10855800" cy="264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1. Titre de la partie</a:t>
            </a:r>
            <a:endParaRPr lang="en-US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4"/>
          </p:nvPr>
        </p:nvSpPr>
        <p:spPr>
          <a:xfrm>
            <a:off x="11491786" y="6364815"/>
            <a:ext cx="618189" cy="432000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78594CEA-2AE0-F744-94E1-49160002DAE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 flipV="1">
            <a:off x="293736" y="538982"/>
            <a:ext cx="106665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411500" y="6469706"/>
            <a:ext cx="2090907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26 Juin 2020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B4BB236-A862-4314-8AAA-220423C6CB8D}"/>
              </a:ext>
            </a:extLst>
          </p:cNvPr>
          <p:cNvSpPr txBox="1"/>
          <p:nvPr userDrawn="1"/>
        </p:nvSpPr>
        <p:spPr>
          <a:xfrm>
            <a:off x="4381190" y="6453189"/>
            <a:ext cx="2892129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FIT in NETWORK </a:t>
            </a:r>
            <a:r>
              <a:rPr lang="fr-FR" sz="1200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®</a:t>
            </a:r>
            <a:r>
              <a:rPr lang="fr-FR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, Welcome Visio-Call</a:t>
            </a:r>
          </a:p>
        </p:txBody>
      </p:sp>
      <p:pic>
        <p:nvPicPr>
          <p:cNvPr id="16" name="Picture 2" descr="https://www.fitin-network.com/image/enrichie/images/logo-fitin-network.png">
            <a:extLst>
              <a:ext uri="{FF2B5EF4-FFF2-40B4-BE49-F238E27FC236}">
                <a16:creationId xmlns:a16="http://schemas.microsoft.com/office/drawing/2014/main" id="{D0E202B2-0D2A-47E9-9A49-5716FC104E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1079" y="43296"/>
            <a:ext cx="821929" cy="8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4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7" r:id="rId2"/>
    <p:sldLayoutId id="2147483688" r:id="rId3"/>
    <p:sldLayoutId id="2147483693" r:id="rId4"/>
    <p:sldLayoutId id="2147483690" r:id="rId5"/>
    <p:sldLayoutId id="2147483692" r:id="rId6"/>
    <p:sldLayoutId id="2147483689" r:id="rId7"/>
    <p:sldLayoutId id="2147483691" r:id="rId8"/>
    <p:sldLayoutId id="214748368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1600" b="0" i="1" kern="1200" spc="300" smtClean="0">
          <a:solidFill>
            <a:schemeClr val="bg1">
              <a:lumMod val="50000"/>
            </a:schemeClr>
          </a:solidFill>
          <a:latin typeface="+mj-lt"/>
          <a:ea typeface="MingLiU-ExtB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20000"/>
        <a:buFont typeface="Wingdings" panose="05000000000000000000" pitchFamily="2" charset="2"/>
        <a:buChar char="§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ü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Ebrima" panose="02000000000000000000" pitchFamily="2" charset="0"/>
        <a:buChar char="–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912">
          <p15:clr>
            <a:srgbClr val="F26B43"/>
          </p15:clr>
        </p15:guide>
        <p15:guide id="3" pos="7378">
          <p15:clr>
            <a:srgbClr val="F26B43"/>
          </p15:clr>
        </p15:guide>
        <p15:guide id="4" pos="302">
          <p15:clr>
            <a:srgbClr val="F26B43"/>
          </p15:clr>
        </p15:guide>
        <p15:guide id="5" orient="horz" pos="822">
          <p15:clr>
            <a:srgbClr val="F26B43"/>
          </p15:clr>
        </p15:guide>
        <p15:guide id="6" orient="horz" pos="4065">
          <p15:clr>
            <a:srgbClr val="F26B43"/>
          </p15:clr>
        </p15:guide>
        <p15:guide id="7" pos="3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F12D15-CF98-4549-9CA8-445F42BC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7EBDAF-B2E5-5044-B8AA-EF2ABA665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77049A-745E-8648-A375-4F4BB566D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C4EB7-4C4D-7447-AF72-1CD9AA8E4284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BD0338-BD5D-6141-B5B7-DC2AB7EF7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CF4F56-C67F-3A4A-AB74-2C0A67437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E5B6-2A0E-6247-B88B-E074545908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7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hyperlink" Target="https://www.journal-officiel.gouv.fr/publications/bocc/pdf/2017/0014/boc_20170014_0000_0020.pdf" TargetMode="Externa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hyperlink" Target="https://alan.com/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5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hyperlink" Target="https://www.swile.co/" TargetMode="Externa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2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www.embarq.fr" TargetMode="Externa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neige&#10;&#10;Description générée automatiquement">
            <a:extLst>
              <a:ext uri="{FF2B5EF4-FFF2-40B4-BE49-F238E27FC236}">
                <a16:creationId xmlns:a16="http://schemas.microsoft.com/office/drawing/2014/main" id="{A6A09025-4148-6148-A5F8-14EE8965D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9379EF8-2003-6D40-9B08-046C2352952C}"/>
              </a:ext>
            </a:extLst>
          </p:cNvPr>
          <p:cNvSpPr/>
          <p:nvPr/>
        </p:nvSpPr>
        <p:spPr>
          <a:xfrm>
            <a:off x="438151" y="276226"/>
            <a:ext cx="1479549" cy="15638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310E91-C6E5-0045-BADA-52BEB25C7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43" y="427990"/>
            <a:ext cx="1229956" cy="13373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1740EF9-5E3B-CC42-AF5C-7434238E3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411" y="393700"/>
            <a:ext cx="1319389" cy="1397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AB4526-48F4-4B4E-A389-4EFEAA93D27B}"/>
              </a:ext>
            </a:extLst>
          </p:cNvPr>
          <p:cNvSpPr/>
          <p:nvPr/>
        </p:nvSpPr>
        <p:spPr>
          <a:xfrm rot="7038509">
            <a:off x="458016" y="3808904"/>
            <a:ext cx="2045163" cy="5444463"/>
          </a:xfrm>
          <a:prstGeom prst="rect">
            <a:avLst/>
          </a:prstGeom>
          <a:solidFill>
            <a:srgbClr val="ED594F"/>
          </a:solidFill>
          <a:ln>
            <a:solidFill>
              <a:srgbClr val="ED5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53F9C9-F1F6-8D4A-B787-DADB852639CA}"/>
              </a:ext>
            </a:extLst>
          </p:cNvPr>
          <p:cNvSpPr/>
          <p:nvPr/>
        </p:nvSpPr>
        <p:spPr>
          <a:xfrm rot="7038509">
            <a:off x="458016" y="3935904"/>
            <a:ext cx="2045163" cy="54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36B629CD-8B50-864E-9079-0C106A17D3C0}"/>
              </a:ext>
            </a:extLst>
          </p:cNvPr>
          <p:cNvSpPr txBox="1"/>
          <p:nvPr/>
        </p:nvSpPr>
        <p:spPr>
          <a:xfrm>
            <a:off x="-304799" y="664508"/>
            <a:ext cx="1177396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4000" b="1" dirty="0">
                <a:solidFill>
                  <a:srgbClr val="2E59A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Découverte du </a:t>
            </a:r>
          </a:p>
          <a:p>
            <a:pPr algn="r"/>
            <a:r>
              <a:rPr lang="fr-FR" sz="4000" b="1" dirty="0">
                <a:solidFill>
                  <a:srgbClr val="2E59A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Management de Transition </a:t>
            </a:r>
          </a:p>
          <a:p>
            <a:pPr algn="r"/>
            <a:endParaRPr lang="fr-FR" sz="4000" b="1" dirty="0">
              <a:solidFill>
                <a:srgbClr val="2E59A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D242944A-C89F-4341-AF09-45F3626BE04B}"/>
              </a:ext>
            </a:extLst>
          </p:cNvPr>
          <p:cNvSpPr txBox="1"/>
          <p:nvPr/>
        </p:nvSpPr>
        <p:spPr>
          <a:xfrm>
            <a:off x="2283661" y="6008969"/>
            <a:ext cx="9194579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2100" b="1" dirty="0">
                <a:solidFill>
                  <a:srgbClr val="FE5B4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25 Mai 2021</a:t>
            </a:r>
          </a:p>
        </p:txBody>
      </p:sp>
    </p:spTree>
    <p:extLst>
      <p:ext uri="{BB962C8B-B14F-4D97-AF65-F5344CB8AC3E}">
        <p14:creationId xmlns:p14="http://schemas.microsoft.com/office/powerpoint/2010/main" val="4156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89B886-E375-4147-8D24-9859383B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D4549B81-FD8D-4012-93EB-96293746BF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4174" y="603675"/>
            <a:ext cx="9898961" cy="439737"/>
          </a:xfrm>
        </p:spPr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Ce qu’il faut retenir de la relation </a:t>
            </a:r>
            <a:r>
              <a:rPr lang="fr-FR" dirty="0" err="1">
                <a:solidFill>
                  <a:srgbClr val="2E59A3"/>
                </a:solidFill>
              </a:rPr>
              <a:t>tri-partite</a:t>
            </a:r>
            <a:endParaRPr lang="fr-FR" dirty="0">
              <a:solidFill>
                <a:srgbClr val="2E59A3"/>
              </a:solidFill>
            </a:endParaRPr>
          </a:p>
          <a:p>
            <a:endParaRPr lang="fr-FR" dirty="0">
              <a:solidFill>
                <a:srgbClr val="2E59A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B18E01-AB83-5943-9725-9B141E719873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568F87-AE26-0341-BBAD-D4C5DE7FD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098549"/>
            <a:ext cx="8458200" cy="52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2CD585-5EB6-354B-B838-708E178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7B73-0527-6342-92D0-BC94D2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356D21-B470-904E-B317-7C04AE532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Partie 2 – La relation contractuelle pour le Manager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1989-1512-0845-913D-71E34062B41C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6F8EB-E947-C541-B701-D8A7A2965CBA}"/>
              </a:ext>
            </a:extLst>
          </p:cNvPr>
          <p:cNvSpPr/>
          <p:nvPr/>
        </p:nvSpPr>
        <p:spPr>
          <a:xfrm>
            <a:off x="467609" y="2244447"/>
            <a:ext cx="5880100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/>
            <a:r>
              <a:rPr lang="fr-FR" sz="2200" dirty="0">
                <a:latin typeface="Ebrima" panose="02000000000000000000" pitchFamily="2" charset="0"/>
              </a:rPr>
              <a:t>Simplifie la relation contractuelle : </a:t>
            </a:r>
          </a:p>
          <a:p>
            <a:pPr marL="1028700" lvl="1" indent="-342900">
              <a:buFont typeface="Wingdings" pitchFamily="2" charset="2"/>
              <a:buChar char="§"/>
            </a:pPr>
            <a:r>
              <a:rPr lang="fr-FR" sz="2200" b="1" dirty="0">
                <a:latin typeface="Ebrima" panose="02000000000000000000" pitchFamily="2" charset="0"/>
              </a:rPr>
              <a:t>Interlocuteur unique,</a:t>
            </a:r>
          </a:p>
          <a:p>
            <a:pPr marL="1028700" lvl="1" indent="-342900">
              <a:buFont typeface="Wingdings" pitchFamily="2" charset="2"/>
              <a:buChar char="§"/>
            </a:pPr>
            <a:r>
              <a:rPr lang="fr-FR" sz="2200" b="1" dirty="0">
                <a:latin typeface="Ebrima" panose="02000000000000000000" pitchFamily="2" charset="0"/>
              </a:rPr>
              <a:t>Transparence totale </a:t>
            </a:r>
            <a:r>
              <a:rPr lang="fr-FR" sz="2200" dirty="0">
                <a:latin typeface="Ebrima" panose="02000000000000000000" pitchFamily="2" charset="0"/>
              </a:rPr>
              <a:t>vis-à-vis du statut du professionnel</a:t>
            </a:r>
          </a:p>
          <a:p>
            <a:pPr marL="1028700" lvl="1" indent="-342900">
              <a:buFont typeface="Wingdings" pitchFamily="2" charset="2"/>
              <a:buChar char="§"/>
            </a:pPr>
            <a:r>
              <a:rPr lang="fr-FR" sz="2200" dirty="0">
                <a:latin typeface="Ebrima" panose="02000000000000000000" pitchFamily="2" charset="0"/>
              </a:rPr>
              <a:t>Organise rapidement une </a:t>
            </a:r>
            <a:r>
              <a:rPr lang="fr-FR" sz="2200" b="1" dirty="0">
                <a:latin typeface="Ebrima" panose="02000000000000000000" pitchFamily="2" charset="0"/>
              </a:rPr>
              <a:t>solution alternative</a:t>
            </a:r>
            <a:r>
              <a:rPr lang="fr-FR" sz="2200" dirty="0">
                <a:latin typeface="Ebrima" panose="02000000000000000000" pitchFamily="2" charset="0"/>
              </a:rPr>
              <a:t>, en cas de besoins </a:t>
            </a:r>
          </a:p>
          <a:p>
            <a:pPr marL="1028700" lvl="1" indent="-342900">
              <a:buFont typeface="Wingdings" pitchFamily="2" charset="2"/>
              <a:buChar char="§"/>
            </a:pPr>
            <a:r>
              <a:rPr lang="fr-FR" sz="2200" dirty="0">
                <a:latin typeface="Ebrima" panose="02000000000000000000" pitchFamily="2" charset="0"/>
              </a:rPr>
              <a:t>Apporte de la </a:t>
            </a:r>
            <a:r>
              <a:rPr lang="fr-FR" sz="2200" b="1" dirty="0">
                <a:latin typeface="Ebrima" panose="02000000000000000000" pitchFamily="2" charset="0"/>
              </a:rPr>
              <a:t>flexibilité</a:t>
            </a:r>
            <a:r>
              <a:rPr lang="fr-FR" sz="2200" dirty="0">
                <a:latin typeface="Ebrima" panose="02000000000000000000" pitchFamily="2" charset="0"/>
              </a:rPr>
              <a:t> dans la situation contractuelle</a:t>
            </a:r>
            <a:endParaRPr lang="fr-FR" sz="2200" b="0" i="0" u="none" strike="noStrike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5" name="Image 4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31D0E8F7-F081-9744-93C4-ADCE7FE6B3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955" y="1638300"/>
            <a:ext cx="5464961" cy="3632200"/>
          </a:xfrm>
          <a:prstGeom prst="rect">
            <a:avLst/>
          </a:prstGeom>
          <a:ln w="28575">
            <a:solidFill>
              <a:srgbClr val="ED594F"/>
            </a:solidFill>
          </a:ln>
        </p:spPr>
      </p:pic>
    </p:spTree>
    <p:extLst>
      <p:ext uri="{BB962C8B-B14F-4D97-AF65-F5344CB8AC3E}">
        <p14:creationId xmlns:p14="http://schemas.microsoft.com/office/powerpoint/2010/main" val="221084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AC5ED-9BEE-BF4E-BAE8-022C71E7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2CD585-5EB6-354B-B838-708E178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7B73-0527-6342-92D0-BC94D2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356D21-B470-904E-B317-7C04AE532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Partie 2 – Un partenaire pour les managers de transition</a:t>
            </a:r>
          </a:p>
          <a:p>
            <a:endParaRPr lang="fr-FR" dirty="0">
              <a:solidFill>
                <a:srgbClr val="2E59A3"/>
              </a:solidFill>
            </a:endParaRP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1989-1512-0845-913D-71E34062B41C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08F2B4-79D1-4847-B4B0-6ED391E90337}"/>
              </a:ext>
            </a:extLst>
          </p:cNvPr>
          <p:cNvSpPr/>
          <p:nvPr/>
        </p:nvSpPr>
        <p:spPr>
          <a:xfrm>
            <a:off x="6096000" y="1934260"/>
            <a:ext cx="5561184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Accéder à un réseau de prospects, d’entreprises et de pairs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Développer son offre commerciale pour correspondre aux besoins réels des donneurs d’ordres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Plateforme de visibilité auprès des entreprises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r-FR" sz="2200" dirty="0">
                <a:latin typeface="Ebrima"/>
                <a:ea typeface="Ebrima"/>
                <a:cs typeface="Ebrima"/>
              </a:rPr>
              <a:t>Entraide des pairs : cooptation, etc.</a:t>
            </a:r>
          </a:p>
        </p:txBody>
      </p:sp>
      <p:pic>
        <p:nvPicPr>
          <p:cNvPr id="11" name="Image 10" descr="Une image contenant intérieur, fenêtre, homme, personne&#10;&#10;Description générée automatiquement">
            <a:extLst>
              <a:ext uri="{FF2B5EF4-FFF2-40B4-BE49-F238E27FC236}">
                <a16:creationId xmlns:a16="http://schemas.microsoft.com/office/drawing/2014/main" id="{2D93572F-D374-5548-AF6C-D5E0BCC2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081087"/>
            <a:ext cx="4007644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4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2CD585-5EB6-354B-B838-708E178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7B73-0527-6342-92D0-BC94D2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356D21-B470-904E-B317-7C04AE532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Partie 2 – Un partenaire pour développer son image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1989-1512-0845-913D-71E34062B41C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08F2B4-79D1-4847-B4B0-6ED391E90337}"/>
              </a:ext>
            </a:extLst>
          </p:cNvPr>
          <p:cNvSpPr/>
          <p:nvPr/>
        </p:nvSpPr>
        <p:spPr>
          <a:xfrm>
            <a:off x="596900" y="1858060"/>
            <a:ext cx="6502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200" dirty="0"/>
              <a:t>Légitimer son positionnement, en tant que « nouveau » manager de transition avec une solution d’accompagnement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200" dirty="0"/>
              <a:t>Partage d’expériences avec les pairs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200" dirty="0"/>
              <a:t>Accompagnement par le réseau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200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sz="2200" dirty="0"/>
              <a:t>Avoir une image « </a:t>
            </a:r>
            <a:r>
              <a:rPr lang="fr-FR" sz="2200" dirty="0" err="1"/>
              <a:t>corporate</a:t>
            </a:r>
            <a:r>
              <a:rPr lang="fr-FR" sz="2200" dirty="0"/>
              <a:t> » via le cabinet pour répondre aux besoins globaux des entreprises, au-delà des personnes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200" dirty="0"/>
              <a:t>Réassurance de la qualité du profil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200" dirty="0"/>
              <a:t>Suivi pour la meilleure intégration possible</a:t>
            </a:r>
          </a:p>
        </p:txBody>
      </p:sp>
      <p:pic>
        <p:nvPicPr>
          <p:cNvPr id="11" name="Image 10" descr="Une image contenant texte, différent, capture d’écran, posant&#10;&#10;Description générée automatiquement">
            <a:extLst>
              <a:ext uri="{FF2B5EF4-FFF2-40B4-BE49-F238E27FC236}">
                <a16:creationId xmlns:a16="http://schemas.microsoft.com/office/drawing/2014/main" id="{8C37F1BF-7883-0147-98E2-314625A02A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087" y="1230312"/>
            <a:ext cx="4633913" cy="4633913"/>
          </a:xfrm>
          <a:prstGeom prst="rect">
            <a:avLst/>
          </a:prstGeom>
          <a:ln w="28575">
            <a:solidFill>
              <a:srgbClr val="ED594F"/>
            </a:solidFill>
          </a:ln>
        </p:spPr>
      </p:pic>
    </p:spTree>
    <p:extLst>
      <p:ext uri="{BB962C8B-B14F-4D97-AF65-F5344CB8AC3E}">
        <p14:creationId xmlns:p14="http://schemas.microsoft.com/office/powerpoint/2010/main" val="409895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2CD585-5EB6-354B-B838-708E178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7B73-0527-6342-92D0-BC94D2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356D21-B470-904E-B317-7C04AE532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Partie 2 – Un partenaire pendant la mission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1989-1512-0845-913D-71E34062B41C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08F2B4-79D1-4847-B4B0-6ED391E90337}"/>
              </a:ext>
            </a:extLst>
          </p:cNvPr>
          <p:cNvSpPr/>
          <p:nvPr/>
        </p:nvSpPr>
        <p:spPr>
          <a:xfrm>
            <a:off x="6616032" y="1756460"/>
            <a:ext cx="47123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200" dirty="0"/>
              <a:t>Le Manager de Transition est un apporteur de solution opérationnelle au service de l’entreprise pour une durée définie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200" dirty="0"/>
          </a:p>
          <a:p>
            <a:pPr marL="285750" indent="-285750">
              <a:buFont typeface="Wingdings" pitchFamily="2" charset="2"/>
              <a:buChar char="§"/>
            </a:pPr>
            <a:endParaRPr lang="fr-FR" sz="2200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sz="2200" dirty="0"/>
              <a:t>Pendant la mission, vous êtes accompagné dans une nouvelle posture professionnelle, celle d’un « expert »</a:t>
            </a:r>
          </a:p>
        </p:txBody>
      </p:sp>
      <p:pic>
        <p:nvPicPr>
          <p:cNvPr id="12" name="Image 11" descr="Une image contenant personne, intérieur, plafond&#10;&#10;Description générée automatiquement">
            <a:extLst>
              <a:ext uri="{FF2B5EF4-FFF2-40B4-BE49-F238E27FC236}">
                <a16:creationId xmlns:a16="http://schemas.microsoft.com/office/drawing/2014/main" id="{53684217-7813-C540-988B-71C4A2F805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63" y="1652337"/>
            <a:ext cx="5711568" cy="3950501"/>
          </a:xfrm>
          <a:prstGeom prst="rect">
            <a:avLst/>
          </a:prstGeom>
          <a:ln w="28575">
            <a:solidFill>
              <a:srgbClr val="ED594F"/>
            </a:solidFill>
          </a:ln>
        </p:spPr>
      </p:pic>
    </p:spTree>
    <p:extLst>
      <p:ext uri="{BB962C8B-B14F-4D97-AF65-F5344CB8AC3E}">
        <p14:creationId xmlns:p14="http://schemas.microsoft.com/office/powerpoint/2010/main" val="76612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ièce d’échec&#10;&#10;Description générée automatiquement">
            <a:extLst>
              <a:ext uri="{FF2B5EF4-FFF2-40B4-BE49-F238E27FC236}">
                <a16:creationId xmlns:a16="http://schemas.microsoft.com/office/drawing/2014/main" id="{3760DA29-A48D-B54E-8757-CDBA0309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BED0CBF-692E-1648-9819-9DA49FC76E15}"/>
              </a:ext>
            </a:extLst>
          </p:cNvPr>
          <p:cNvSpPr/>
          <p:nvPr/>
        </p:nvSpPr>
        <p:spPr>
          <a:xfrm>
            <a:off x="438151" y="276226"/>
            <a:ext cx="1479549" cy="15638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80A4A6-F9B9-BA49-B7AB-18462B969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43" y="427990"/>
            <a:ext cx="1229956" cy="133731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38979E9-C957-AF49-AE9C-7366D4A06AAF}"/>
              </a:ext>
            </a:extLst>
          </p:cNvPr>
          <p:cNvCxnSpPr>
            <a:cxnSpLocks/>
          </p:cNvCxnSpPr>
          <p:nvPr/>
        </p:nvCxnSpPr>
        <p:spPr>
          <a:xfrm>
            <a:off x="11389905" y="10"/>
            <a:ext cx="0" cy="6857990"/>
          </a:xfrm>
          <a:prstGeom prst="line">
            <a:avLst/>
          </a:prstGeom>
          <a:ln w="57150">
            <a:solidFill>
              <a:srgbClr val="ED59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D6285D-C7A1-FA4E-A3FE-E12C4AFF5F29}"/>
              </a:ext>
            </a:extLst>
          </p:cNvPr>
          <p:cNvCxnSpPr>
            <a:cxnSpLocks/>
          </p:cNvCxnSpPr>
          <p:nvPr/>
        </p:nvCxnSpPr>
        <p:spPr>
          <a:xfrm>
            <a:off x="20" y="6140111"/>
            <a:ext cx="12191980" cy="0"/>
          </a:xfrm>
          <a:prstGeom prst="line">
            <a:avLst/>
          </a:prstGeom>
          <a:ln w="57150">
            <a:solidFill>
              <a:srgbClr val="ED59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959633E-3B8F-234A-806F-6F8109C65A56}"/>
              </a:ext>
            </a:extLst>
          </p:cNvPr>
          <p:cNvSpPr/>
          <p:nvPr/>
        </p:nvSpPr>
        <p:spPr>
          <a:xfrm>
            <a:off x="4991690" y="1687052"/>
            <a:ext cx="6113463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4000" b="1" dirty="0">
                <a:solidFill>
                  <a:schemeClr val="bg1"/>
                </a:solidFill>
              </a:rPr>
              <a:t>Ouvre le champ des possibles vers de nouveaux secteurs, de nouveaux challenges</a:t>
            </a:r>
          </a:p>
        </p:txBody>
      </p:sp>
    </p:spTree>
    <p:extLst>
      <p:ext uri="{BB962C8B-B14F-4D97-AF65-F5344CB8AC3E}">
        <p14:creationId xmlns:p14="http://schemas.microsoft.com/office/powerpoint/2010/main" val="70757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C1CE1D-7D60-6341-A630-8768F4C62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/>
          <a:stretch/>
        </p:blipFill>
        <p:spPr>
          <a:xfrm>
            <a:off x="-1848952" y="2991770"/>
            <a:ext cx="18296953" cy="61509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17F296-BF9C-7F4B-AA49-B7BC9D10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97" y="1880954"/>
            <a:ext cx="3526402" cy="11108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D4FB090-F96E-B44E-842B-6945F3373F2A}"/>
              </a:ext>
            </a:extLst>
          </p:cNvPr>
          <p:cNvSpPr txBox="1"/>
          <p:nvPr/>
        </p:nvSpPr>
        <p:spPr>
          <a:xfrm>
            <a:off x="1939715" y="3429000"/>
            <a:ext cx="8312567" cy="246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>
                <a:solidFill>
                  <a:srgbClr val="EC2A5D"/>
                </a:solidFill>
                <a:latin typeface="Avenir Next"/>
                <a:ea typeface="+mj-ea"/>
                <a:cs typeface="+mj-cs"/>
              </a:rPr>
              <a:t>Portage</a:t>
            </a:r>
            <a:r>
              <a:rPr lang="en-US" sz="4800" b="1" kern="1200" dirty="0">
                <a:solidFill>
                  <a:srgbClr val="EC2A5D"/>
                </a:solidFill>
                <a:latin typeface="Avenir Nex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EC2A5D"/>
                </a:solidFill>
                <a:latin typeface="Avenir Next"/>
                <a:ea typeface="+mj-ea"/>
                <a:cs typeface="+mj-cs"/>
              </a:rPr>
              <a:t>Salarial</a:t>
            </a:r>
            <a:r>
              <a:rPr lang="en-US" sz="4800" b="1" dirty="0">
                <a:solidFill>
                  <a:srgbClr val="EC2A5D"/>
                </a:solidFill>
                <a:latin typeface="Avenir Next"/>
                <a:ea typeface="+mj-ea"/>
                <a:cs typeface="+mj-cs"/>
              </a:rPr>
              <a:t> </a:t>
            </a:r>
            <a:endParaRPr lang="en-US" sz="4800" b="1">
              <a:solidFill>
                <a:srgbClr val="EC2A5D"/>
              </a:solidFill>
              <a:latin typeface="Avenir Nex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n-US" sz="3200" kern="1200" dirty="0">
              <a:solidFill>
                <a:srgbClr val="717172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693FEB6-B18E-324F-BD44-6A0C69727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7710">
            <a:off x="9233212" y="1359737"/>
            <a:ext cx="838200" cy="419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B8BA6A4-85CD-7C49-A3E4-60F5EC3C5064}"/>
              </a:ext>
            </a:extLst>
          </p:cNvPr>
          <p:cNvSpPr txBox="1"/>
          <p:nvPr/>
        </p:nvSpPr>
        <p:spPr>
          <a:xfrm>
            <a:off x="8431758" y="6011926"/>
            <a:ext cx="5147733" cy="63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e</a:t>
            </a:r>
            <a:r>
              <a:rPr lang="en-US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mbarq.fr</a:t>
            </a:r>
            <a:endParaRPr lang="en-US" sz="1100" kern="1200" dirty="0">
              <a:solidFill>
                <a:srgbClr val="122CBE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55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128ABF4-AE3A-534B-A39D-E4878A808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/>
          <a:stretch/>
        </p:blipFill>
        <p:spPr>
          <a:xfrm rot="10800000">
            <a:off x="-6141733" y="-2382943"/>
            <a:ext cx="18296953" cy="61509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17F296-BF9C-7F4B-AA49-B7BC9D10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71628"/>
            <a:ext cx="2407052" cy="7582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9CA398-F5CF-D84D-9CB8-27D885E70937}"/>
              </a:ext>
            </a:extLst>
          </p:cNvPr>
          <p:cNvSpPr txBox="1"/>
          <p:nvPr/>
        </p:nvSpPr>
        <p:spPr>
          <a:xfrm>
            <a:off x="5708708" y="442715"/>
            <a:ext cx="5967475" cy="61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rgbClr val="EC2A5D"/>
                </a:solidFill>
                <a:latin typeface="Avenir Next" panose="020B0503020202020204" pitchFamily="34" charset="0"/>
                <a:ea typeface="+mj-ea"/>
                <a:cs typeface="+mj-cs"/>
              </a:rPr>
              <a:t>Le portage </a:t>
            </a:r>
            <a:r>
              <a:rPr lang="en-US" b="1" kern="1200" dirty="0" err="1">
                <a:solidFill>
                  <a:srgbClr val="EC2A5D"/>
                </a:solidFill>
                <a:latin typeface="Avenir Next" panose="020B0503020202020204" pitchFamily="34" charset="0"/>
                <a:ea typeface="+mj-ea"/>
                <a:cs typeface="+mj-cs"/>
              </a:rPr>
              <a:t>salarial</a:t>
            </a:r>
            <a:endParaRPr lang="en-US" b="1" kern="1200" dirty="0">
              <a:solidFill>
                <a:srgbClr val="EC2A5D"/>
              </a:solidFill>
              <a:latin typeface="Avenir Next" panose="020B0503020202020204" pitchFamily="34" charset="0"/>
              <a:ea typeface="+mj-ea"/>
              <a:cs typeface="+mj-cs"/>
            </a:endParaRPr>
          </a:p>
          <a:p>
            <a:pPr algn="r">
              <a:spcBef>
                <a:spcPct val="0"/>
              </a:spcBef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+mj-ea"/>
                <a:cs typeface="+mj-cs"/>
              </a:rPr>
              <a:t>VS les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+mj-ea"/>
                <a:cs typeface="+mj-cs"/>
              </a:rPr>
              <a:t>autres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+mj-ea"/>
                <a:cs typeface="+mj-cs"/>
              </a:rPr>
              <a:t>statuts</a:t>
            </a:r>
            <a:endParaRPr lang="en-US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39FC79-4949-4321-87B4-DF20701D4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239" y="1059173"/>
            <a:ext cx="10136659" cy="57281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7F1847-9B70-4442-9E27-398F65785823}"/>
              </a:ext>
            </a:extLst>
          </p:cNvPr>
          <p:cNvSpPr/>
          <p:nvPr/>
        </p:nvSpPr>
        <p:spPr>
          <a:xfrm>
            <a:off x="963826" y="1015313"/>
            <a:ext cx="1256269" cy="32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0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128ABF4-AE3A-534B-A39D-E4878A808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/>
          <a:stretch/>
        </p:blipFill>
        <p:spPr>
          <a:xfrm rot="10800000">
            <a:off x="-5976976" y="-2382943"/>
            <a:ext cx="18296953" cy="61509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17F296-BF9C-7F4B-AA49-B7BC9D10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71628"/>
            <a:ext cx="2407052" cy="75822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3F2253-C566-874B-ABE8-6B266FCE4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133" y="1496514"/>
            <a:ext cx="5715000" cy="4572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B55DFC7-CFCF-844C-B92C-CD48C6BE3C62}"/>
              </a:ext>
            </a:extLst>
          </p:cNvPr>
          <p:cNvSpPr txBox="1"/>
          <p:nvPr/>
        </p:nvSpPr>
        <p:spPr>
          <a:xfrm>
            <a:off x="1291542" y="2376316"/>
            <a:ext cx="37599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  <a:t>Vous vous concentrez sur votre business, </a:t>
            </a:r>
          </a:p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  <a:t>nous nous occupons de tout le reste.</a:t>
            </a: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Nouvelle forme d’emploi encadrée par le Code du travail suite à un accord de branche conclu le 24 juin 2010 et ayant sa propre </a:t>
            </a:r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 collective</a:t>
            </a:r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 depuis le 22 mars 2017. </a:t>
            </a: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Vous prospectez et négociez votre prestation avec votre client. </a:t>
            </a:r>
            <a:r>
              <a:rPr lang="fr-FR" sz="1200" b="1" dirty="0">
                <a:solidFill>
                  <a:srgbClr val="122CBE"/>
                </a:solidFill>
                <a:latin typeface="Avenir Next" panose="020B0503020202020204" pitchFamily="34" charset="0"/>
              </a:rPr>
              <a:t>Embarq</a:t>
            </a:r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 transforme votre facturation en bulletins de salaire et met en place un contrat de travail (CDI ou CDD) pour que vous puissiez bénéficier de tous les avantages d'un salarié.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9CA398-F5CF-D84D-9CB8-27D885E70937}"/>
              </a:ext>
            </a:extLst>
          </p:cNvPr>
          <p:cNvSpPr txBox="1"/>
          <p:nvPr/>
        </p:nvSpPr>
        <p:spPr>
          <a:xfrm>
            <a:off x="5708708" y="442715"/>
            <a:ext cx="5967475" cy="61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rgbClr val="EC2A5D"/>
                </a:solidFill>
                <a:latin typeface="Avenir Next" panose="020B0503020202020204" pitchFamily="34" charset="0"/>
                <a:ea typeface="+mj-ea"/>
                <a:cs typeface="+mj-cs"/>
              </a:rPr>
              <a:t>Le portage </a:t>
            </a:r>
            <a:r>
              <a:rPr lang="en-US" b="1" kern="1200" dirty="0" err="1">
                <a:solidFill>
                  <a:srgbClr val="EC2A5D"/>
                </a:solidFill>
                <a:latin typeface="Avenir Next" panose="020B0503020202020204" pitchFamily="34" charset="0"/>
                <a:ea typeface="+mj-ea"/>
                <a:cs typeface="+mj-cs"/>
              </a:rPr>
              <a:t>salarial</a:t>
            </a:r>
            <a:endParaRPr lang="en-US" b="1" kern="1200" dirty="0">
              <a:solidFill>
                <a:srgbClr val="EC2A5D"/>
              </a:solidFill>
              <a:latin typeface="Avenir Next" panose="020B0503020202020204" pitchFamily="34" charset="0"/>
              <a:ea typeface="+mj-ea"/>
              <a:cs typeface="+mj-cs"/>
            </a:endParaRPr>
          </a:p>
          <a:p>
            <a:pPr algn="r">
              <a:spcBef>
                <a:spcPct val="0"/>
              </a:spcBef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e</a:t>
            </a:r>
            <a:r>
              <a:rPr lang="en-US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n</a:t>
            </a: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quelques</a:t>
            </a: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 mots</a:t>
            </a:r>
            <a:endPara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8C767EC-FEEF-D343-B9D0-AD1E1112C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909" y="2472284"/>
            <a:ext cx="234066" cy="2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EE76F9B-688C-C34F-BC07-5A7E8C5C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50" y="2323509"/>
            <a:ext cx="4054067" cy="32432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29DAC3-671E-424B-A144-D11E650D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430" y="2323507"/>
            <a:ext cx="4054067" cy="32432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17F296-BF9C-7F4B-AA49-B7BC9D109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371628"/>
            <a:ext cx="2407052" cy="75822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97DC9FD-BCFD-A842-828B-AF699B2F7CAE}"/>
              </a:ext>
            </a:extLst>
          </p:cNvPr>
          <p:cNvSpPr txBox="1"/>
          <p:nvPr/>
        </p:nvSpPr>
        <p:spPr>
          <a:xfrm>
            <a:off x="5708708" y="442715"/>
            <a:ext cx="5967475" cy="61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rgbClr val="EC2A5D"/>
                </a:solidFill>
                <a:latin typeface="Avenir Next" panose="020B0503020202020204" pitchFamily="34" charset="0"/>
                <a:ea typeface="+mj-ea"/>
                <a:cs typeface="+mj-cs"/>
              </a:rPr>
              <a:t>Avantages du portage </a:t>
            </a:r>
          </a:p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pour le consultant</a:t>
            </a:r>
            <a:endPara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01C883-0EC0-3E4E-B460-CD351AF68106}"/>
              </a:ext>
            </a:extLst>
          </p:cNvPr>
          <p:cNvSpPr txBox="1"/>
          <p:nvPr/>
        </p:nvSpPr>
        <p:spPr>
          <a:xfrm>
            <a:off x="2153744" y="3429000"/>
            <a:ext cx="37490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17172"/>
                </a:solidFill>
                <a:latin typeface="Avenir Next Demi Bold" panose="020B0503020202020204" pitchFamily="34" charset="0"/>
              </a:rPr>
              <a:t>Simplicité comptable</a:t>
            </a: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Vous ne recevez qu’une seule fiche de paie. </a:t>
            </a: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Rien de plus.</a:t>
            </a: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r>
              <a:rPr lang="fr-FR" sz="1400" b="1" dirty="0">
                <a:solidFill>
                  <a:srgbClr val="717172"/>
                </a:solidFill>
                <a:latin typeface="Avenir Next Demi Bold" panose="020B0503020202020204" pitchFamily="34" charset="0"/>
              </a:rPr>
              <a:t>La facturation n’a pas de secret pour nous</a:t>
            </a: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Contrat de prestation, factures, référencement. Embarq s’occupe de tout.</a:t>
            </a: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r>
              <a:rPr lang="fr-FR" sz="1400" b="1" dirty="0">
                <a:solidFill>
                  <a:srgbClr val="717172"/>
                </a:solidFill>
                <a:latin typeface="Avenir Next Demi Bold" panose="020B0503020202020204" pitchFamily="34" charset="0"/>
              </a:rPr>
              <a:t>Le temps c’est de l’argent</a:t>
            </a: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Démarrage possible sous 24h. Concentrez-vous sur votre business.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3E298F-ADAD-D84B-A4B7-E9FA36815987}"/>
              </a:ext>
            </a:extLst>
          </p:cNvPr>
          <p:cNvSpPr txBox="1"/>
          <p:nvPr/>
        </p:nvSpPr>
        <p:spPr>
          <a:xfrm>
            <a:off x="2153744" y="2323505"/>
            <a:ext cx="4394201" cy="82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Minimum de gestion, </a:t>
            </a:r>
          </a:p>
          <a:p>
            <a:pPr>
              <a:spcBef>
                <a:spcPct val="0"/>
              </a:spcBef>
            </a:pPr>
            <a:r>
              <a:rPr lang="en-US" b="1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maximum de satisfaction.</a:t>
            </a:r>
            <a:endParaRPr lang="en-US" sz="1100" b="1" kern="120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2AEFB97-D7F8-5D48-9FA6-08A6B980767B}"/>
              </a:ext>
            </a:extLst>
          </p:cNvPr>
          <p:cNvSpPr txBox="1"/>
          <p:nvPr/>
        </p:nvSpPr>
        <p:spPr>
          <a:xfrm>
            <a:off x="6173839" y="3429000"/>
            <a:ext cx="37490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rgbClr val="717172"/>
                </a:solidFill>
                <a:latin typeface="Avenir Next Demi Bold" panose="020B0503020202020204" pitchFamily="34" charset="0"/>
              </a:rPr>
              <a:t>Les avantages sociaux, pour vous aussi</a:t>
            </a:r>
          </a:p>
          <a:p>
            <a:pPr algn="r"/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Mutuelle, prévoyance, ouverture aux droits sociaux, CE, ticket restaurant... Tout le confort du CDI.</a:t>
            </a:r>
          </a:p>
          <a:p>
            <a:pPr algn="r"/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pPr algn="r"/>
            <a:r>
              <a:rPr lang="fr-FR" sz="1400" b="1" dirty="0">
                <a:solidFill>
                  <a:srgbClr val="717172"/>
                </a:solidFill>
                <a:latin typeface="Avenir Next Demi Bold" panose="020B0503020202020204" pitchFamily="34" charset="0"/>
              </a:rPr>
              <a:t>Cumul des activités</a:t>
            </a:r>
          </a:p>
          <a:p>
            <a:pPr algn="r"/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Complément de revenus, activité principale... Cumul des statuts (AE, CDD/CDI, Entreprise)</a:t>
            </a:r>
          </a:p>
          <a:p>
            <a:pPr algn="r"/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pPr algn="r"/>
            <a:r>
              <a:rPr lang="fr-FR" sz="1400" b="1" dirty="0">
                <a:solidFill>
                  <a:srgbClr val="717172"/>
                </a:solidFill>
                <a:latin typeface="Avenir Next Demi Bold" panose="020B0503020202020204" pitchFamily="34" charset="0"/>
              </a:rPr>
              <a:t>Sortez de l’isolement !</a:t>
            </a:r>
          </a:p>
          <a:p>
            <a:pPr algn="r"/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Rencontrer des professionnels de son secteur, collaborer... Vous n’êtes plus seul.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3B9B876-F9C7-3145-A4C1-295A819AA4F5}"/>
              </a:ext>
            </a:extLst>
          </p:cNvPr>
          <p:cNvSpPr txBox="1"/>
          <p:nvPr/>
        </p:nvSpPr>
        <p:spPr>
          <a:xfrm>
            <a:off x="6258248" y="2323505"/>
            <a:ext cx="3664688" cy="82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La liberté de l’indépendant,</a:t>
            </a:r>
          </a:p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Le </a:t>
            </a:r>
            <a:r>
              <a:rPr lang="fr-FR" b="1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statut</a:t>
            </a:r>
            <a:r>
              <a:rPr lang="en-US" b="1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 d’un salarié.</a:t>
            </a:r>
            <a:endParaRPr lang="en-US" sz="1100" b="1" kern="120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06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760DA29-A48D-B54E-8757-CDBA030941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BED0CBF-692E-1648-9819-9DA49FC76E15}"/>
              </a:ext>
            </a:extLst>
          </p:cNvPr>
          <p:cNvSpPr/>
          <p:nvPr/>
        </p:nvSpPr>
        <p:spPr>
          <a:xfrm>
            <a:off x="438151" y="276226"/>
            <a:ext cx="1479549" cy="15638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80A4A6-F9B9-BA49-B7AB-18462B969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43" y="427990"/>
            <a:ext cx="1229956" cy="133731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38979E9-C957-AF49-AE9C-7366D4A06AAF}"/>
              </a:ext>
            </a:extLst>
          </p:cNvPr>
          <p:cNvCxnSpPr>
            <a:cxnSpLocks/>
          </p:cNvCxnSpPr>
          <p:nvPr/>
        </p:nvCxnSpPr>
        <p:spPr>
          <a:xfrm>
            <a:off x="11389905" y="10"/>
            <a:ext cx="0" cy="6857990"/>
          </a:xfrm>
          <a:prstGeom prst="line">
            <a:avLst/>
          </a:prstGeom>
          <a:ln w="57150">
            <a:solidFill>
              <a:srgbClr val="ED59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D6285D-C7A1-FA4E-A3FE-E12C4AFF5F29}"/>
              </a:ext>
            </a:extLst>
          </p:cNvPr>
          <p:cNvCxnSpPr>
            <a:cxnSpLocks/>
          </p:cNvCxnSpPr>
          <p:nvPr/>
        </p:nvCxnSpPr>
        <p:spPr>
          <a:xfrm>
            <a:off x="20" y="6140111"/>
            <a:ext cx="12191980" cy="0"/>
          </a:xfrm>
          <a:prstGeom prst="line">
            <a:avLst/>
          </a:prstGeom>
          <a:ln w="57150">
            <a:solidFill>
              <a:srgbClr val="ED59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959633E-3B8F-234A-806F-6F8109C65A56}"/>
              </a:ext>
            </a:extLst>
          </p:cNvPr>
          <p:cNvSpPr/>
          <p:nvPr/>
        </p:nvSpPr>
        <p:spPr>
          <a:xfrm>
            <a:off x="1592826" y="5467967"/>
            <a:ext cx="8327921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ED59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300" dirty="0">
                <a:solidFill>
                  <a:srgbClr val="ED594F"/>
                </a:solidFill>
                <a:effectLst>
                  <a:outerShdw blurRad="50800" dist="43810" dir="3600000" algn="tl" rotWithShape="0">
                    <a:schemeClr val="bg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Mettre en place et accompagner </a:t>
            </a:r>
          </a:p>
          <a:p>
            <a:pPr algn="ctr"/>
            <a:r>
              <a:rPr lang="fr-FR" sz="3300" dirty="0">
                <a:solidFill>
                  <a:srgbClr val="ED594F"/>
                </a:solidFill>
                <a:effectLst>
                  <a:outerShdw blurRad="50800" dist="43810" dir="3600000" algn="tl" rotWithShape="0">
                    <a:schemeClr val="bg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transformation d’une entreprise</a:t>
            </a:r>
          </a:p>
        </p:txBody>
      </p:sp>
    </p:spTree>
    <p:extLst>
      <p:ext uri="{BB962C8B-B14F-4D97-AF65-F5344CB8AC3E}">
        <p14:creationId xmlns:p14="http://schemas.microsoft.com/office/powerpoint/2010/main" val="4287992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B9F7FF-4474-D344-9F42-B0135BE5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5498" y="371628"/>
            <a:ext cx="10189299" cy="81514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17F296-BF9C-7F4B-AA49-B7BC9D10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71628"/>
            <a:ext cx="2407052" cy="75822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97DC9FD-BCFD-A842-828B-AF699B2F7CAE}"/>
              </a:ext>
            </a:extLst>
          </p:cNvPr>
          <p:cNvSpPr txBox="1"/>
          <p:nvPr/>
        </p:nvSpPr>
        <p:spPr>
          <a:xfrm>
            <a:off x="5708708" y="442715"/>
            <a:ext cx="5967475" cy="61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rgbClr val="EC2A5D"/>
                </a:solidFill>
                <a:latin typeface="Avenir Next" panose="020B0503020202020204" pitchFamily="34" charset="0"/>
                <a:ea typeface="+mj-ea"/>
                <a:cs typeface="+mj-cs"/>
              </a:rPr>
              <a:t>Avantages du portage </a:t>
            </a:r>
          </a:p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pour le consultant</a:t>
            </a:r>
            <a:endPara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EA14CBA-9414-184F-8838-024A8848EED2}"/>
              </a:ext>
            </a:extLst>
          </p:cNvPr>
          <p:cNvSpPr txBox="1"/>
          <p:nvPr/>
        </p:nvSpPr>
        <p:spPr>
          <a:xfrm>
            <a:off x="7793801" y="2486047"/>
            <a:ext cx="2233967" cy="942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Bref, facilitez votre quotidien.</a:t>
            </a:r>
            <a:endParaRPr lang="en-US" sz="1100" b="1" kern="120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5109AC4-E7D4-D84D-A980-57F6F11378EB}"/>
              </a:ext>
            </a:extLst>
          </p:cNvPr>
          <p:cNvSpPr txBox="1"/>
          <p:nvPr/>
        </p:nvSpPr>
        <p:spPr>
          <a:xfrm>
            <a:off x="7793802" y="3524323"/>
            <a:ext cx="29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Concentrez-vous sur votre expertise et votre projet professionnel.</a:t>
            </a: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Concrétisez vos projets personnels (investissements, mobilité..) sans vous soucier de votre statut.</a:t>
            </a:r>
            <a:endParaRPr lang="fr-FR" sz="1100" dirty="0">
              <a:solidFill>
                <a:srgbClr val="717172"/>
              </a:solidFill>
              <a:latin typeface="Avenir Next" panose="020B0503020202020204" pitchFamily="34" charset="0"/>
            </a:endParaRPr>
          </a:p>
        </p:txBody>
      </p:sp>
      <p:pic>
        <p:nvPicPr>
          <p:cNvPr id="3" name="Image 2" descr="Une image contenant assis, table, alimentation, pièce&#10;&#10;Description générée automatiquement">
            <a:extLst>
              <a:ext uri="{FF2B5EF4-FFF2-40B4-BE49-F238E27FC236}">
                <a16:creationId xmlns:a16="http://schemas.microsoft.com/office/drawing/2014/main" id="{7CFE3909-FCF1-0942-AB68-44B7037A7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776" y="2633958"/>
            <a:ext cx="374529" cy="3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B656DBEB-1C25-7647-A2A3-B16C633574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/>
          <a:stretch/>
        </p:blipFill>
        <p:spPr>
          <a:xfrm>
            <a:off x="-4676123" y="2387212"/>
            <a:ext cx="18296953" cy="61509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17F296-BF9C-7F4B-AA49-B7BC9D10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71628"/>
            <a:ext cx="2407052" cy="75822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97DC9FD-BCFD-A842-828B-AF699B2F7CAE}"/>
              </a:ext>
            </a:extLst>
          </p:cNvPr>
          <p:cNvSpPr txBox="1"/>
          <p:nvPr/>
        </p:nvSpPr>
        <p:spPr>
          <a:xfrm>
            <a:off x="5708708" y="442715"/>
            <a:ext cx="5967475" cy="61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rgbClr val="EC2A5D"/>
                </a:solidFill>
                <a:latin typeface="Avenir Next" panose="020B0503020202020204" pitchFamily="34" charset="0"/>
                <a:ea typeface="+mj-ea"/>
                <a:cs typeface="+mj-cs"/>
              </a:rPr>
              <a:t>Avantages du portage </a:t>
            </a:r>
          </a:p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+mj-ea"/>
                <a:cs typeface="+mj-cs"/>
              </a:rPr>
              <a:t>pour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+mj-ea"/>
                <a:cs typeface="+mj-cs"/>
              </a:rPr>
              <a:t>votre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+mj-ea"/>
                <a:cs typeface="+mj-cs"/>
              </a:rPr>
              <a:t> client</a:t>
            </a:r>
            <a:endPara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01C883-0EC0-3E4E-B460-CD351AF68106}"/>
              </a:ext>
            </a:extLst>
          </p:cNvPr>
          <p:cNvSpPr txBox="1"/>
          <p:nvPr/>
        </p:nvSpPr>
        <p:spPr>
          <a:xfrm>
            <a:off x="2180915" y="1937144"/>
            <a:ext cx="7830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>
                <a:solidFill>
                  <a:srgbClr val="717172"/>
                </a:solidFill>
              </a:defRPr>
            </a:pPr>
            <a:r>
              <a:rPr lang="fr-FR" sz="1400" dirty="0">
                <a:solidFill>
                  <a:srgbClr val="717172"/>
                </a:solidFill>
                <a:latin typeface="Avenir Next" panose="020B0503020202020204" pitchFamily="34" charset="0"/>
              </a:rPr>
              <a:t>Embarq c’est aussi des solutions sur-mesure </a:t>
            </a:r>
            <a:r>
              <a:rPr lang="fr-FR" sz="1400" dirty="0">
                <a:latin typeface="Avenir Next" panose="020B0503020202020204" pitchFamily="34" charset="0"/>
              </a:rPr>
              <a:t>pour </a:t>
            </a:r>
            <a:r>
              <a:rPr lang="fr-FR" sz="1400" dirty="0">
                <a:solidFill>
                  <a:srgbClr val="EC2A5D"/>
                </a:solidFill>
                <a:latin typeface="Avenir Next" panose="020B0503020202020204" pitchFamily="34" charset="0"/>
                <a:sym typeface="Montserrat-Regular"/>
              </a:rPr>
              <a:t>vos clients </a:t>
            </a:r>
            <a:r>
              <a:rPr lang="fr-FR" sz="1400" dirty="0">
                <a:latin typeface="Avenir Next" panose="020B0503020202020204" pitchFamily="34" charset="0"/>
              </a:rPr>
              <a:t>: flexibilité des compétences, externalisation de la gestion administrative et optimisation financière de vos projets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3E298F-ADAD-D84B-A4B7-E9FA36815987}"/>
              </a:ext>
            </a:extLst>
          </p:cNvPr>
          <p:cNvSpPr txBox="1"/>
          <p:nvPr/>
        </p:nvSpPr>
        <p:spPr>
          <a:xfrm>
            <a:off x="3011719" y="4274757"/>
            <a:ext cx="4394201" cy="43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Sourcing</a:t>
            </a:r>
            <a:endParaRPr lang="en-US" sz="1100" b="1" kern="120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566011-088B-6043-9300-2197C4918F60}"/>
              </a:ext>
            </a:extLst>
          </p:cNvPr>
          <p:cNvSpPr txBox="1"/>
          <p:nvPr/>
        </p:nvSpPr>
        <p:spPr>
          <a:xfrm>
            <a:off x="3011718" y="4631626"/>
            <a:ext cx="318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Profil de qualité expérimenté, un consultant freelance engage sa réputation, ouverture à un nouveau réseau.</a:t>
            </a:r>
            <a:endParaRPr lang="fr-FR" sz="1100" dirty="0">
              <a:solidFill>
                <a:srgbClr val="717172"/>
              </a:solidFill>
              <a:latin typeface="Avenir Next" panose="020B0503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D5D591-8478-B24F-966E-DBD8189B1E4A}"/>
              </a:ext>
            </a:extLst>
          </p:cNvPr>
          <p:cNvSpPr txBox="1"/>
          <p:nvPr/>
        </p:nvSpPr>
        <p:spPr>
          <a:xfrm>
            <a:off x="2991734" y="2997748"/>
            <a:ext cx="4394201" cy="43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Financier</a:t>
            </a:r>
            <a:endParaRPr lang="en-US" sz="1100" b="1" kern="120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8333C-01B6-AB4E-8BA0-E80A91EFD36D}"/>
              </a:ext>
            </a:extLst>
          </p:cNvPr>
          <p:cNvSpPr txBox="1"/>
          <p:nvPr/>
        </p:nvSpPr>
        <p:spPr>
          <a:xfrm>
            <a:off x="2991734" y="3354617"/>
            <a:ext cx="29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Coût attractif, facturation à la journée, flexibilité du consultant.  </a:t>
            </a:r>
            <a:endParaRPr lang="fr-FR" sz="1100" dirty="0">
              <a:solidFill>
                <a:srgbClr val="717172"/>
              </a:solidFill>
              <a:latin typeface="Avenir Next" panose="020B0503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685A907-30A0-7043-84D8-BBACB1BE8113}"/>
              </a:ext>
            </a:extLst>
          </p:cNvPr>
          <p:cNvSpPr txBox="1"/>
          <p:nvPr/>
        </p:nvSpPr>
        <p:spPr>
          <a:xfrm>
            <a:off x="7204686" y="4274757"/>
            <a:ext cx="2961239" cy="43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Administratif</a:t>
            </a:r>
            <a:endParaRPr lang="en-US" sz="1100" b="1" kern="120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C8454A0-E486-8E44-AE3E-803984351E01}"/>
              </a:ext>
            </a:extLst>
          </p:cNvPr>
          <p:cNvSpPr txBox="1"/>
          <p:nvPr/>
        </p:nvSpPr>
        <p:spPr>
          <a:xfrm>
            <a:off x="7204686" y="4631626"/>
            <a:ext cx="29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Pas de gestion administrative, rapidité de mise en œuvre en 24h/48h, possibilité de recrutement  </a:t>
            </a:r>
            <a:endParaRPr lang="fr-FR" sz="1100" dirty="0">
              <a:solidFill>
                <a:srgbClr val="717172"/>
              </a:solidFill>
              <a:latin typeface="Avenir Next" panose="020B0503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D240CFD-D968-1344-BF92-22E1B04918C5}"/>
              </a:ext>
            </a:extLst>
          </p:cNvPr>
          <p:cNvSpPr txBox="1"/>
          <p:nvPr/>
        </p:nvSpPr>
        <p:spPr>
          <a:xfrm>
            <a:off x="7184702" y="2997748"/>
            <a:ext cx="2826382" cy="43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 dirty="0">
                <a:solidFill>
                  <a:srgbClr val="122CBE"/>
                </a:solidFill>
                <a:latin typeface="Avenir Next" panose="020B0503020202020204" pitchFamily="34" charset="0"/>
                <a:ea typeface="+mj-ea"/>
                <a:cs typeface="+mj-cs"/>
              </a:rPr>
              <a:t>Social</a:t>
            </a:r>
            <a:endParaRPr lang="en-US" sz="1100" b="1" kern="1200" dirty="0">
              <a:solidFill>
                <a:schemeClr val="tx1"/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EBD29F8-746A-5145-91C0-154910CA772A}"/>
              </a:ext>
            </a:extLst>
          </p:cNvPr>
          <p:cNvSpPr txBox="1"/>
          <p:nvPr/>
        </p:nvSpPr>
        <p:spPr>
          <a:xfrm>
            <a:off x="7184700" y="3354617"/>
            <a:ext cx="298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000">
                <a:solidFill>
                  <a:srgbClr val="717172"/>
                </a:solidFill>
              </a:defRPr>
            </a:pPr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Pas d’incidence sur la masse salariale, pas d’incidence sur les seuils sociaux, réduction des risques de requalification</a:t>
            </a:r>
          </a:p>
        </p:txBody>
      </p:sp>
      <p:pic>
        <p:nvPicPr>
          <p:cNvPr id="6" name="Image 5" descr="Une image contenant fenêtre, assis&#10;&#10;Description générée automatiquement">
            <a:extLst>
              <a:ext uri="{FF2B5EF4-FFF2-40B4-BE49-F238E27FC236}">
                <a16:creationId xmlns:a16="http://schemas.microsoft.com/office/drawing/2014/main" id="{0A702465-291F-DC4D-9B3D-B25C3F220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083" y="4347558"/>
            <a:ext cx="315145" cy="315145"/>
          </a:xfrm>
          <a:prstGeom prst="rect">
            <a:avLst/>
          </a:prstGeom>
        </p:spPr>
      </p:pic>
      <p:pic>
        <p:nvPicPr>
          <p:cNvPr id="13" name="Image 12" descr="Une image contenant lumière, table, télécommande, horloge&#10;&#10;Description générée automatiquement">
            <a:extLst>
              <a:ext uri="{FF2B5EF4-FFF2-40B4-BE49-F238E27FC236}">
                <a16:creationId xmlns:a16="http://schemas.microsoft.com/office/drawing/2014/main" id="{7FD1DFA4-B841-E742-A9F0-FCEF56678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105" y="3056171"/>
            <a:ext cx="315323" cy="315323"/>
          </a:xfrm>
          <a:prstGeom prst="rect">
            <a:avLst/>
          </a:prstGeom>
        </p:spPr>
      </p:pic>
      <p:pic>
        <p:nvPicPr>
          <p:cNvPr id="16" name="Image 15" descr="Une image contenant intérieur, table, assis, guichet&#10;&#10;Description générée automatiquement">
            <a:extLst>
              <a:ext uri="{FF2B5EF4-FFF2-40B4-BE49-F238E27FC236}">
                <a16:creationId xmlns:a16="http://schemas.microsoft.com/office/drawing/2014/main" id="{7030E686-7D49-1840-86DE-1FFC02B32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9940" y="4339566"/>
            <a:ext cx="301632" cy="301632"/>
          </a:xfrm>
          <a:prstGeom prst="rect">
            <a:avLst/>
          </a:prstGeom>
        </p:spPr>
      </p:pic>
      <p:pic>
        <p:nvPicPr>
          <p:cNvPr id="22" name="Image 21" descr="Une image contenant assis, table, groupe, gâteau&#10;&#10;Description générée automatiquement">
            <a:extLst>
              <a:ext uri="{FF2B5EF4-FFF2-40B4-BE49-F238E27FC236}">
                <a16:creationId xmlns:a16="http://schemas.microsoft.com/office/drawing/2014/main" id="{65069739-6D0F-DC4A-9703-E414155B1F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479" y="3039946"/>
            <a:ext cx="346855" cy="3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7F9EC70-F506-8B48-98A2-C951CDF3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08208" y="609095"/>
            <a:ext cx="9834880" cy="78679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17F296-BF9C-7F4B-AA49-B7BC9D10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71628"/>
            <a:ext cx="2407052" cy="75822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97DC9FD-BCFD-A842-828B-AF699B2F7CAE}"/>
              </a:ext>
            </a:extLst>
          </p:cNvPr>
          <p:cNvSpPr txBox="1"/>
          <p:nvPr/>
        </p:nvSpPr>
        <p:spPr>
          <a:xfrm>
            <a:off x="5708708" y="442715"/>
            <a:ext cx="5967475" cy="61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rgbClr val="EC2A5D"/>
                </a:solidFill>
                <a:latin typeface="Avenir Next" panose="020B0503020202020204" pitchFamily="34" charset="0"/>
                <a:ea typeface="+mj-ea"/>
                <a:cs typeface="+mj-cs"/>
              </a:rPr>
              <a:t>Embarq</a:t>
            </a:r>
          </a:p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En quelques mots</a:t>
            </a:r>
            <a:endPara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2AEFB97-D7F8-5D48-9FA6-08A6B980767B}"/>
              </a:ext>
            </a:extLst>
          </p:cNvPr>
          <p:cNvSpPr txBox="1"/>
          <p:nvPr/>
        </p:nvSpPr>
        <p:spPr>
          <a:xfrm>
            <a:off x="1037552" y="1442835"/>
            <a:ext cx="49060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Société de portage salarial créée en 2017 autour de valeurs fondamentales </a:t>
            </a:r>
            <a:r>
              <a:rPr lang="fr-FR" sz="1200" dirty="0">
                <a:solidFill>
                  <a:srgbClr val="717172"/>
                </a:solidFill>
                <a:latin typeface="Avenir Next Medium" panose="020B0503020202020204" pitchFamily="34" charset="0"/>
              </a:rPr>
              <a:t>: </a:t>
            </a:r>
            <a:r>
              <a:rPr lang="fr-FR" sz="1200" dirty="0">
                <a:solidFill>
                  <a:srgbClr val="EC2A5D"/>
                </a:solidFill>
                <a:latin typeface="Avenir Next" panose="020B0503020202020204" pitchFamily="34" charset="0"/>
              </a:rPr>
              <a:t>éthique, transparence et bienveillance</a:t>
            </a:r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.</a:t>
            </a: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Une équipe jeune décidée à dépoussiérer la discipline grâce à un positionnement différenciant et </a:t>
            </a:r>
            <a:r>
              <a:rPr lang="fr-FR" sz="1200" dirty="0">
                <a:solidFill>
                  <a:srgbClr val="EC2A5D"/>
                </a:solidFill>
                <a:latin typeface="Avenir Next" panose="020B0503020202020204" pitchFamily="34" charset="0"/>
              </a:rPr>
              <a:t>une excellence opérationnelle</a:t>
            </a:r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.</a:t>
            </a: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Un vrai service client avec des matelots qui mouillent le maillot pour leurs consultants. </a:t>
            </a:r>
            <a:r>
              <a:rPr lang="fr-FR" sz="1200" dirty="0">
                <a:solidFill>
                  <a:srgbClr val="EC2A5D"/>
                </a:solidFill>
                <a:latin typeface="Avenir Next" panose="020B0503020202020204" pitchFamily="34" charset="0"/>
              </a:rPr>
              <a:t>Réactivité et rigueur </a:t>
            </a:r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sont les maitres mots à bord.</a:t>
            </a: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En seulement 2 ans, Embarq a accompagné près de </a:t>
            </a:r>
            <a:r>
              <a:rPr lang="fr-FR" sz="1200" dirty="0">
                <a:solidFill>
                  <a:srgbClr val="EC2A5D"/>
                </a:solidFill>
                <a:latin typeface="Avenir Next" panose="020B0503020202020204" pitchFamily="34" charset="0"/>
              </a:rPr>
              <a:t>300 consultants </a:t>
            </a:r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et développé une communauté forte.</a:t>
            </a: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Embarq c’est aussi un réseau, un vrai, où partenaires &amp; consultants se connaissent, partagent les mêmes valeurs et ont plaisir à se retrouver lors des </a:t>
            </a:r>
            <a:r>
              <a:rPr lang="fr-FR" sz="1200" dirty="0">
                <a:solidFill>
                  <a:srgbClr val="EC2A5D"/>
                </a:solidFill>
                <a:latin typeface="Avenir Next" panose="020B0503020202020204" pitchFamily="34" charset="0"/>
              </a:rPr>
              <a:t>événements organisés pour la communauté</a:t>
            </a:r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.</a:t>
            </a: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Une véritable volonté de se projeter dans </a:t>
            </a:r>
            <a:r>
              <a:rPr lang="fr-FR" sz="1200" dirty="0">
                <a:solidFill>
                  <a:srgbClr val="EC2A5D"/>
                </a:solidFill>
                <a:latin typeface="Avenir Next" panose="020B0503020202020204" pitchFamily="34" charset="0"/>
              </a:rPr>
              <a:t>l’avenir du portage salarial </a:t>
            </a:r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avec le développement de services efficaces et adaptés.</a:t>
            </a: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  <a:p>
            <a:endParaRPr lang="fr-FR" sz="1200" dirty="0">
              <a:solidFill>
                <a:srgbClr val="717172"/>
              </a:solidFill>
              <a:latin typeface="Avenir Next" panose="020B0503020202020204" pitchFamily="34" charset="0"/>
            </a:endParaRPr>
          </a:p>
        </p:txBody>
      </p:sp>
      <p:pic>
        <p:nvPicPr>
          <p:cNvPr id="3" name="Image 2" descr="Une image contenant objet, lumière, lampe, assis&#10;&#10;Description générée automatiquement">
            <a:extLst>
              <a:ext uri="{FF2B5EF4-FFF2-40B4-BE49-F238E27FC236}">
                <a16:creationId xmlns:a16="http://schemas.microsoft.com/office/drawing/2014/main" id="{1A75D0B2-A8FD-5A4F-B96C-CEFC6D972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85" y="5305581"/>
            <a:ext cx="335280" cy="335280"/>
          </a:xfrm>
          <a:prstGeom prst="rect">
            <a:avLst/>
          </a:prstGeom>
        </p:spPr>
      </p:pic>
      <p:pic>
        <p:nvPicPr>
          <p:cNvPr id="5" name="Image 4" descr="Une image contenant livre, guichet, assis, bureau&#10;&#10;Description générée automatiquement">
            <a:extLst>
              <a:ext uri="{FF2B5EF4-FFF2-40B4-BE49-F238E27FC236}">
                <a16:creationId xmlns:a16="http://schemas.microsoft.com/office/drawing/2014/main" id="{F262E96F-6BC1-6343-827E-A695F83B0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54" y="4537364"/>
            <a:ext cx="316557" cy="316557"/>
          </a:xfrm>
          <a:prstGeom prst="rect">
            <a:avLst/>
          </a:prstGeom>
        </p:spPr>
      </p:pic>
      <p:pic>
        <p:nvPicPr>
          <p:cNvPr id="7" name="Image 6" descr="Une image contenant bleu, intérieur, assis, table&#10;&#10;Description générée automatiquement">
            <a:extLst>
              <a:ext uri="{FF2B5EF4-FFF2-40B4-BE49-F238E27FC236}">
                <a16:creationId xmlns:a16="http://schemas.microsoft.com/office/drawing/2014/main" id="{D9D72F71-1738-F049-B219-023BCB131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88" y="3709533"/>
            <a:ext cx="287886" cy="287886"/>
          </a:xfrm>
          <a:prstGeom prst="rect">
            <a:avLst/>
          </a:prstGeom>
        </p:spPr>
      </p:pic>
      <p:pic>
        <p:nvPicPr>
          <p:cNvPr id="9" name="Image 8" descr="Une image contenant plane, assis, bleu, avion&#10;&#10;Description générée automatiquement">
            <a:extLst>
              <a:ext uri="{FF2B5EF4-FFF2-40B4-BE49-F238E27FC236}">
                <a16:creationId xmlns:a16="http://schemas.microsoft.com/office/drawing/2014/main" id="{E1B8D378-CCE4-2241-AE95-A42543062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09" y="2967907"/>
            <a:ext cx="313376" cy="313376"/>
          </a:xfrm>
          <a:prstGeom prst="rect">
            <a:avLst/>
          </a:prstGeom>
        </p:spPr>
      </p:pic>
      <p:pic>
        <p:nvPicPr>
          <p:cNvPr id="15" name="Image 14" descr="Une image contenant intérieur, tasse, table, portable&#10;&#10;Description générée automatiquement">
            <a:extLst>
              <a:ext uri="{FF2B5EF4-FFF2-40B4-BE49-F238E27FC236}">
                <a16:creationId xmlns:a16="http://schemas.microsoft.com/office/drawing/2014/main" id="{05F528C6-808D-4F47-B76C-B74315EF43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878" y="2253048"/>
            <a:ext cx="270686" cy="270686"/>
          </a:xfrm>
          <a:prstGeom prst="rect">
            <a:avLst/>
          </a:prstGeom>
        </p:spPr>
      </p:pic>
      <p:pic>
        <p:nvPicPr>
          <p:cNvPr id="17" name="Image 16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13397703-7BC8-E04A-ADF1-70ED82E54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885" y="1540774"/>
            <a:ext cx="258671" cy="25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arapluie, bateau&#10;&#10;Description générée automatiquement">
            <a:extLst>
              <a:ext uri="{FF2B5EF4-FFF2-40B4-BE49-F238E27FC236}">
                <a16:creationId xmlns:a16="http://schemas.microsoft.com/office/drawing/2014/main" id="{E95A7CD8-BE51-A94D-B790-01A76305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5857" y="855565"/>
            <a:ext cx="9690017" cy="77432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17F296-BF9C-7F4B-AA49-B7BC9D10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71628"/>
            <a:ext cx="2407052" cy="75822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97DC9FD-BCFD-A842-828B-AF699B2F7CAE}"/>
              </a:ext>
            </a:extLst>
          </p:cNvPr>
          <p:cNvSpPr txBox="1"/>
          <p:nvPr/>
        </p:nvSpPr>
        <p:spPr>
          <a:xfrm>
            <a:off x="5708708" y="442715"/>
            <a:ext cx="5967475" cy="61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rgbClr val="EC2A5D"/>
                </a:solidFill>
                <a:latin typeface="Avenir Next" panose="020B0503020202020204" pitchFamily="34" charset="0"/>
                <a:ea typeface="+mj-ea"/>
                <a:cs typeface="+mj-cs"/>
              </a:rPr>
              <a:t>Nos valeurs :</a:t>
            </a:r>
          </a:p>
          <a:p>
            <a:pPr algn="r">
              <a:spcBef>
                <a:spcPct val="0"/>
              </a:spcBef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É</a:t>
            </a: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thique et transparence</a:t>
            </a:r>
            <a:endPara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5862ED-45EA-9444-AE2C-7C6311A20AF8}"/>
              </a:ext>
            </a:extLst>
          </p:cNvPr>
          <p:cNvSpPr/>
          <p:nvPr/>
        </p:nvSpPr>
        <p:spPr>
          <a:xfrm>
            <a:off x="7980722" y="3014064"/>
            <a:ext cx="39191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dirty="0">
                <a:solidFill>
                  <a:srgbClr val="122CBE"/>
                </a:solidFill>
                <a:latin typeface="Avenir Next Demi Bold"/>
              </a:rPr>
              <a:t>Nos pratiques sont labellisées</a:t>
            </a:r>
            <a:endParaRPr lang="fr-FR" b="1" dirty="0">
              <a:solidFill>
                <a:srgbClr val="122CBE"/>
              </a:solidFill>
              <a:latin typeface="Avenir Next Demi Bold" panose="020B0503020202020204" pitchFamily="34" charset="0"/>
            </a:endParaRPr>
          </a:p>
          <a:p>
            <a:r>
              <a:rPr lang="fr-FR" b="1" dirty="0">
                <a:solidFill>
                  <a:srgbClr val="122CBE"/>
                </a:solidFill>
                <a:latin typeface="Avenir Next" panose="020B0503020202020204" pitchFamily="34" charset="0"/>
              </a:rPr>
              <a:t>ZÉRO FRAIS CACHÉS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655E526-25BA-544C-81D5-9457D345850A}"/>
              </a:ext>
            </a:extLst>
          </p:cNvPr>
          <p:cNvSpPr txBox="1"/>
          <p:nvPr/>
        </p:nvSpPr>
        <p:spPr>
          <a:xfrm>
            <a:off x="7980722" y="3788838"/>
            <a:ext cx="3321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>
                <a:solidFill>
                  <a:srgbClr val="717172"/>
                </a:solidFill>
              </a:defRPr>
            </a:pPr>
            <a:r>
              <a:rPr lang="fr-FR" sz="1200" dirty="0">
                <a:solidFill>
                  <a:srgbClr val="717172"/>
                </a:solidFill>
                <a:latin typeface="Avenir Next"/>
              </a:rPr>
              <a:t>Audit externe en lien avec la </a:t>
            </a:r>
            <a:r>
              <a:rPr lang="fr-FR" sz="1200" i="1" dirty="0">
                <a:solidFill>
                  <a:srgbClr val="717172"/>
                </a:solidFill>
                <a:latin typeface="Avenir Next"/>
              </a:rPr>
              <a:t>Fedep’s</a:t>
            </a:r>
            <a:r>
              <a:rPr lang="fr-FR" sz="1200" dirty="0">
                <a:solidFill>
                  <a:srgbClr val="717172"/>
                </a:solidFill>
                <a:latin typeface="Avenir Next"/>
              </a:rPr>
              <a:t> validant nos pratiques </a:t>
            </a:r>
            <a:r>
              <a:rPr lang="fr-FR" sz="1200" dirty="0">
                <a:solidFill>
                  <a:srgbClr val="EC2A5D"/>
                </a:solidFill>
                <a:latin typeface="Avenir Next"/>
                <a:sym typeface="Montserrat-Regular"/>
              </a:rPr>
              <a:t>éthiques et transparentes </a:t>
            </a:r>
            <a:r>
              <a:rPr lang="fr-FR" sz="1200" dirty="0">
                <a:solidFill>
                  <a:srgbClr val="717172"/>
                </a:solidFill>
                <a:latin typeface="Avenir Next"/>
                <a:sym typeface="Montserrat-Regular"/>
              </a:rPr>
              <a:t>et nous en sommes très fiers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EDB913-3A69-F542-8C06-ED787143A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899" y="3048651"/>
            <a:ext cx="1204834" cy="147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56B0C93-6C9F-D04E-B435-F06CA89C1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/>
          <a:stretch/>
        </p:blipFill>
        <p:spPr>
          <a:xfrm rot="10800000">
            <a:off x="-5316708" y="-3075486"/>
            <a:ext cx="18296953" cy="61509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17F296-BF9C-7F4B-AA49-B7BC9D10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71628"/>
            <a:ext cx="2407052" cy="75822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97DC9FD-BCFD-A842-828B-AF699B2F7CAE}"/>
              </a:ext>
            </a:extLst>
          </p:cNvPr>
          <p:cNvSpPr txBox="1"/>
          <p:nvPr/>
        </p:nvSpPr>
        <p:spPr>
          <a:xfrm>
            <a:off x="5708708" y="442715"/>
            <a:ext cx="5967475" cy="61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spcBef>
                <a:spcPct val="0"/>
              </a:spcBef>
            </a:pPr>
            <a:r>
              <a:rPr lang="en-US" b="1" kern="1200" dirty="0">
                <a:solidFill>
                  <a:srgbClr val="EC2A5D"/>
                </a:solidFill>
                <a:latin typeface="Avenir Next" panose="020B0503020202020204" pitchFamily="34" charset="0"/>
                <a:ea typeface="+mj-ea"/>
                <a:cs typeface="+mj-cs"/>
              </a:rPr>
              <a:t>Nos valeurs :</a:t>
            </a:r>
          </a:p>
          <a:p>
            <a:pPr algn="r">
              <a:spcBef>
                <a:spcPct val="0"/>
              </a:spcBef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É</a:t>
            </a: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thique et transparence</a:t>
            </a:r>
            <a:endPara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5862ED-45EA-9444-AE2C-7C6311A20AF8}"/>
              </a:ext>
            </a:extLst>
          </p:cNvPr>
          <p:cNvSpPr/>
          <p:nvPr/>
        </p:nvSpPr>
        <p:spPr>
          <a:xfrm>
            <a:off x="5708708" y="2928854"/>
            <a:ext cx="504613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dirty="0">
                <a:solidFill>
                  <a:srgbClr val="122CBE"/>
                </a:solidFill>
                <a:latin typeface="Avenir Next"/>
              </a:rPr>
              <a:t>Des simulations claires et transparentes </a:t>
            </a:r>
            <a:r>
              <a:rPr lang="fr-FR" b="1" dirty="0">
                <a:solidFill>
                  <a:srgbClr val="122CBE"/>
                </a:solidFill>
                <a:latin typeface="Avenir Next Demi Bold"/>
              </a:rPr>
              <a:t>avec une fiche de paie détaillée à l’appui !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655E526-25BA-544C-81D5-9457D345850A}"/>
              </a:ext>
            </a:extLst>
          </p:cNvPr>
          <p:cNvSpPr txBox="1"/>
          <p:nvPr/>
        </p:nvSpPr>
        <p:spPr>
          <a:xfrm>
            <a:off x="5708708" y="3640765"/>
            <a:ext cx="4837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>
                <a:solidFill>
                  <a:srgbClr val="717172"/>
                </a:solidFill>
              </a:defRPr>
            </a:pPr>
            <a:r>
              <a:rPr lang="fr-FR" sz="1400" dirty="0">
                <a:latin typeface="Avenir Next" panose="020B0503020202020204" pitchFamily="34" charset="0"/>
              </a:rPr>
              <a:t>Chez Embarq il n’y a pas de mauvaises surprises et on y tient ! Nos simulations correspondent exactement aux montants de votre premier bulletin de paie.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903255-3105-C649-B111-F98235723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272" y="1649888"/>
            <a:ext cx="2962935" cy="4192926"/>
          </a:xfrm>
          <a:prstGeom prst="rect">
            <a:avLst/>
          </a:prstGeom>
          <a:ln w="12700">
            <a:solidFill>
              <a:srgbClr val="122CBE"/>
            </a:solidFill>
          </a:ln>
        </p:spPr>
      </p:pic>
      <p:pic>
        <p:nvPicPr>
          <p:cNvPr id="6" name="Image 5" descr="Une image contenant fenêtre, moto, assis, table&#10;&#10;Description générée automatiquement">
            <a:extLst>
              <a:ext uri="{FF2B5EF4-FFF2-40B4-BE49-F238E27FC236}">
                <a16:creationId xmlns:a16="http://schemas.microsoft.com/office/drawing/2014/main" id="{FCFC70DF-2AA8-E14C-B7FF-5BDC56ACE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797" y="3119702"/>
            <a:ext cx="296235" cy="2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debout, homme&#10;&#10;Description générée automatiquement">
            <a:extLst>
              <a:ext uri="{FF2B5EF4-FFF2-40B4-BE49-F238E27FC236}">
                <a16:creationId xmlns:a16="http://schemas.microsoft.com/office/drawing/2014/main" id="{F5FA9FF0-FF9B-CC4B-AAF3-E8E98F0FC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071" y="2344347"/>
            <a:ext cx="8128000" cy="6502400"/>
          </a:xfrm>
          <a:prstGeom prst="rect">
            <a:avLst/>
          </a:prstGeom>
        </p:spPr>
      </p:pic>
      <p:pic>
        <p:nvPicPr>
          <p:cNvPr id="15" name="Image 14">
            <a:hlinkClick r:id="rId3"/>
            <a:extLst>
              <a:ext uri="{FF2B5EF4-FFF2-40B4-BE49-F238E27FC236}">
                <a16:creationId xmlns:a16="http://schemas.microsoft.com/office/drawing/2014/main" id="{2E480BC5-CEAE-8D4E-80AA-B1D3D9299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691" y="4925764"/>
            <a:ext cx="795233" cy="479855"/>
          </a:xfrm>
          <a:prstGeom prst="rect">
            <a:avLst/>
          </a:prstGeom>
        </p:spPr>
      </p:pic>
      <p:pic>
        <p:nvPicPr>
          <p:cNvPr id="16" name="Image 15">
            <a:hlinkClick r:id="rId5"/>
            <a:extLst>
              <a:ext uri="{FF2B5EF4-FFF2-40B4-BE49-F238E27FC236}">
                <a16:creationId xmlns:a16="http://schemas.microsoft.com/office/drawing/2014/main" id="{6AE83A96-7574-994A-A93C-4FE98EC6F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742" y="4884541"/>
            <a:ext cx="566740" cy="56674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5731194-91E7-C242-BF4B-66E1E2172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20147"/>
              </p:ext>
            </p:extLst>
          </p:nvPr>
        </p:nvGraphicFramePr>
        <p:xfrm>
          <a:off x="3112262" y="1567332"/>
          <a:ext cx="5967475" cy="372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475">
                  <a:extLst>
                    <a:ext uri="{9D8B030D-6E8A-4147-A177-3AD203B41FA5}">
                      <a16:colId xmlns:a16="http://schemas.microsoft.com/office/drawing/2014/main" val="1730858360"/>
                    </a:ext>
                  </a:extLst>
                </a:gridCol>
              </a:tblGrid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Un service client du tonnerre avec des matelots qui mouillent la marinière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02977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Mise à disposition de notre outil de gestion </a:t>
                      </a:r>
                      <a:r>
                        <a:rPr lang="fr-FR" sz="1100" b="1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LAYA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431394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Accès à notre réseau </a:t>
                      </a:r>
                      <a:r>
                        <a:rPr lang="fr-FR" sz="1100" b="1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Slack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53956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Une gestion dédiée (une vraie) par un gestionnaire bilingue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268936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Accès au </a:t>
                      </a:r>
                      <a:r>
                        <a:rPr lang="fr-FR" sz="1100" b="1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Ponton</a:t>
                      </a: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, notre plateforme de développement de missions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5925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Organisation d’événements, networking et conférences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688279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Un service d</a:t>
                      </a:r>
                      <a:r>
                        <a:rPr lang="fr-FR" sz="1100" b="1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’avance de trésorerie </a:t>
                      </a: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(+2% de frais de gestion)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425627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Respect des obligations légales, comptables et sociales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495244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Prise en charge et gestion des frais professionnels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067047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Gestion de la facturation et du recouvrement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097996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Rédaction et validation des contrats commerciaux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02305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Des </a:t>
                      </a:r>
                      <a:r>
                        <a:rPr lang="fr-FR" sz="1100" b="1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partenaires</a:t>
                      </a:r>
                      <a:r>
                        <a:rPr lang="fr-FR" sz="1100" b="0" i="0" dirty="0">
                          <a:solidFill>
                            <a:srgbClr val="717172"/>
                          </a:solidFill>
                          <a:latin typeface="Avenir Next" panose="020B0503020202020204" pitchFamily="34" charset="0"/>
                        </a:rPr>
                        <a:t> partageant nos valeurs, réactifs et rigoureux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901302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5117F296-BF9C-7F4B-AA49-B7BC9D109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00" y="371628"/>
            <a:ext cx="2407052" cy="75822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97DC9FD-BCFD-A842-828B-AF699B2F7CAE}"/>
              </a:ext>
            </a:extLst>
          </p:cNvPr>
          <p:cNvSpPr txBox="1"/>
          <p:nvPr/>
        </p:nvSpPr>
        <p:spPr>
          <a:xfrm>
            <a:off x="5708708" y="442715"/>
            <a:ext cx="5967475" cy="61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spcBef>
                <a:spcPct val="0"/>
              </a:spcBef>
            </a:pPr>
            <a:r>
              <a:rPr lang="en-US" b="1" dirty="0">
                <a:solidFill>
                  <a:srgbClr val="EC2A5D"/>
                </a:solidFill>
                <a:latin typeface="Avenir Next" panose="020B0503020202020204" pitchFamily="34" charset="0"/>
                <a:ea typeface="+mj-ea"/>
                <a:cs typeface="+mj-cs"/>
              </a:rPr>
              <a:t>L’offre</a:t>
            </a:r>
            <a:endParaRPr lang="en-US" b="1" kern="1200" dirty="0">
              <a:solidFill>
                <a:srgbClr val="EC2A5D"/>
              </a:solidFill>
              <a:latin typeface="Avenir Next" panose="020B0503020202020204" pitchFamily="34" charset="0"/>
              <a:ea typeface="+mj-ea"/>
              <a:cs typeface="+mj-cs"/>
            </a:endParaRPr>
          </a:p>
          <a:p>
            <a:pPr algn="r">
              <a:spcBef>
                <a:spcPct val="0"/>
              </a:spcBef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d</a:t>
            </a: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es matelots</a:t>
            </a:r>
            <a:endPara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5F124C-C6A5-8343-825B-9B0663597B8E}"/>
              </a:ext>
            </a:extLst>
          </p:cNvPr>
          <p:cNvSpPr txBox="1"/>
          <p:nvPr/>
        </p:nvSpPr>
        <p:spPr>
          <a:xfrm>
            <a:off x="4130197" y="489128"/>
            <a:ext cx="393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>
                <a:solidFill>
                  <a:srgbClr val="717172"/>
                </a:solidFill>
              </a:defRPr>
            </a:pPr>
            <a:r>
              <a:rPr lang="fr-FR" sz="1400" b="1" dirty="0">
                <a:solidFill>
                  <a:srgbClr val="717172"/>
                </a:solidFill>
                <a:latin typeface="Avenir Next" panose="020B0503020202020204" pitchFamily="34" charset="0"/>
              </a:rPr>
              <a:t>Une offre unique, sans coût supplémentaire et en constante évolution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FC0B588F-5AEC-9D41-AD5D-B1DA3E6F59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7130" y="2255447"/>
            <a:ext cx="177800" cy="1778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39C6B79-FE7A-BC41-B8D4-E63850E7992C}"/>
              </a:ext>
            </a:extLst>
          </p:cNvPr>
          <p:cNvSpPr/>
          <p:nvPr/>
        </p:nvSpPr>
        <p:spPr>
          <a:xfrm>
            <a:off x="3112262" y="5729290"/>
            <a:ext cx="5967475" cy="414338"/>
          </a:xfrm>
          <a:prstGeom prst="roundRect">
            <a:avLst>
              <a:gd name="adj" fmla="val 50000"/>
            </a:avLst>
          </a:prstGeom>
          <a:solidFill>
            <a:srgbClr val="122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>
                <a:latin typeface="Avenir Next"/>
              </a:rPr>
              <a:t>6% </a:t>
            </a:r>
            <a:r>
              <a:rPr lang="fr-FR" sz="1400" dirty="0">
                <a:latin typeface="Avenir Next"/>
              </a:rPr>
              <a:t>de frais de portage plafonnés à 600€</a:t>
            </a:r>
            <a:endParaRPr lang="fr-FR" dirty="0">
              <a:latin typeface="Avenir Next" panose="020B05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D9C6AA-9176-7C4A-8087-EC07191A1A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3451" y="3192377"/>
            <a:ext cx="197933" cy="197933"/>
          </a:xfrm>
          <a:prstGeom prst="rect">
            <a:avLst/>
          </a:prstGeom>
        </p:spPr>
      </p:pic>
      <p:pic>
        <p:nvPicPr>
          <p:cNvPr id="7" name="Image 6" descr="Une image contenant très coloré, tente, femme, jouant&#10;&#10;Description générée automatiquement">
            <a:extLst>
              <a:ext uri="{FF2B5EF4-FFF2-40B4-BE49-F238E27FC236}">
                <a16:creationId xmlns:a16="http://schemas.microsoft.com/office/drawing/2014/main" id="{3D1892EC-E695-274C-A5C2-8B0F67776A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3451" y="2850445"/>
            <a:ext cx="213431" cy="213431"/>
          </a:xfrm>
          <a:prstGeom prst="rect">
            <a:avLst/>
          </a:prstGeom>
        </p:spPr>
      </p:pic>
      <p:pic>
        <p:nvPicPr>
          <p:cNvPr id="12" name="Image 11" descr="Une image contenant ottomane&#10;&#10;Description générée automatiquement">
            <a:extLst>
              <a:ext uri="{FF2B5EF4-FFF2-40B4-BE49-F238E27FC236}">
                <a16:creationId xmlns:a16="http://schemas.microsoft.com/office/drawing/2014/main" id="{4BC8861B-2C6E-A244-8E4C-810716DCE1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6857" y="3788547"/>
            <a:ext cx="193185" cy="193185"/>
          </a:xfrm>
          <a:prstGeom prst="rect">
            <a:avLst/>
          </a:prstGeom>
        </p:spPr>
      </p:pic>
      <p:pic>
        <p:nvPicPr>
          <p:cNvPr id="14" name="Image 13" descr="Une image contenant équipement électronique, contrôle, télécommande, moniteur&#10;&#10;Description générée automatiquement">
            <a:extLst>
              <a:ext uri="{FF2B5EF4-FFF2-40B4-BE49-F238E27FC236}">
                <a16:creationId xmlns:a16="http://schemas.microsoft.com/office/drawing/2014/main" id="{E998BFB6-F017-EA43-88A2-30DB6F7479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0631" y="1938719"/>
            <a:ext cx="202839" cy="202839"/>
          </a:xfrm>
          <a:prstGeom prst="rect">
            <a:avLst/>
          </a:prstGeom>
        </p:spPr>
      </p:pic>
      <p:pic>
        <p:nvPicPr>
          <p:cNvPr id="19" name="Image 18" descr="Une image contenant table, assis, guichet, ordinateur&#10;&#10;Description générée automatiquement">
            <a:extLst>
              <a:ext uri="{FF2B5EF4-FFF2-40B4-BE49-F238E27FC236}">
                <a16:creationId xmlns:a16="http://schemas.microsoft.com/office/drawing/2014/main" id="{31F9E618-5FB8-B340-B31F-33B5BDA2FF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0767" y="1610989"/>
            <a:ext cx="185119" cy="185119"/>
          </a:xfrm>
          <a:prstGeom prst="rect">
            <a:avLst/>
          </a:prstGeom>
        </p:spPr>
      </p:pic>
      <p:pic>
        <p:nvPicPr>
          <p:cNvPr id="21" name="Image 20" descr="Une image contenant photo, brosse à dents, assis, brosse&#10;&#10;Description générée automatiquement">
            <a:extLst>
              <a:ext uri="{FF2B5EF4-FFF2-40B4-BE49-F238E27FC236}">
                <a16:creationId xmlns:a16="http://schemas.microsoft.com/office/drawing/2014/main" id="{755E8034-9214-534F-8255-86599F61A1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3517" y="2567453"/>
            <a:ext cx="177800" cy="177800"/>
          </a:xfrm>
          <a:prstGeom prst="rect">
            <a:avLst/>
          </a:prstGeom>
        </p:spPr>
      </p:pic>
      <p:pic>
        <p:nvPicPr>
          <p:cNvPr id="23" name="Image 22" descr="Une image contenant intérieur, photo, assis, table&#10;&#10;Description générée automatiquement">
            <a:extLst>
              <a:ext uri="{FF2B5EF4-FFF2-40B4-BE49-F238E27FC236}">
                <a16:creationId xmlns:a16="http://schemas.microsoft.com/office/drawing/2014/main" id="{FA2279BF-3AAA-2F4C-B8A0-EF8DD3BF299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2989" y="3493793"/>
            <a:ext cx="197933" cy="197933"/>
          </a:xfrm>
          <a:prstGeom prst="rect">
            <a:avLst/>
          </a:prstGeom>
        </p:spPr>
      </p:pic>
      <p:pic>
        <p:nvPicPr>
          <p:cNvPr id="25" name="Image 2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20A77BEE-9B8E-7B43-887E-6697CA8F3E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21376" y="4430010"/>
            <a:ext cx="193185" cy="193185"/>
          </a:xfrm>
          <a:prstGeom prst="rect">
            <a:avLst/>
          </a:prstGeom>
        </p:spPr>
      </p:pic>
      <p:pic>
        <p:nvPicPr>
          <p:cNvPr id="27" name="Image 26" descr="Une image contenant bâtiment, assis, avant, argent&#10;&#10;Description générée automatiquement">
            <a:extLst>
              <a:ext uri="{FF2B5EF4-FFF2-40B4-BE49-F238E27FC236}">
                <a16:creationId xmlns:a16="http://schemas.microsoft.com/office/drawing/2014/main" id="{96D601EE-9739-5540-8D42-92439AE07B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16596" y="4735086"/>
            <a:ext cx="193185" cy="193185"/>
          </a:xfrm>
          <a:prstGeom prst="rect">
            <a:avLst/>
          </a:prstGeom>
        </p:spPr>
      </p:pic>
      <p:pic>
        <p:nvPicPr>
          <p:cNvPr id="29" name="Image 28" descr="Une image contenant assis, femme, table, piscine&#10;&#10;Description générée automatiquement">
            <a:extLst>
              <a:ext uri="{FF2B5EF4-FFF2-40B4-BE49-F238E27FC236}">
                <a16:creationId xmlns:a16="http://schemas.microsoft.com/office/drawing/2014/main" id="{541027FD-3D87-CB4D-A6CE-9B51DF1E73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16648" y="4103849"/>
            <a:ext cx="197933" cy="1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373F8B1F-5A4A-7043-981B-F9AE54BA94F1}"/>
              </a:ext>
            </a:extLst>
          </p:cNvPr>
          <p:cNvSpPr/>
          <p:nvPr/>
        </p:nvSpPr>
        <p:spPr>
          <a:xfrm>
            <a:off x="800937" y="5690904"/>
            <a:ext cx="2453295" cy="498469"/>
          </a:xfrm>
          <a:prstGeom prst="roundRect">
            <a:avLst>
              <a:gd name="adj" fmla="val 50000"/>
            </a:avLst>
          </a:prstGeom>
          <a:solidFill>
            <a:srgbClr val="122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venir Next Medium" panose="020B0503020202020204" pitchFamily="34" charset="0"/>
              </a:rPr>
              <a:t>contact@embarq.fr</a:t>
            </a:r>
          </a:p>
        </p:txBody>
      </p:sp>
      <p:pic>
        <p:nvPicPr>
          <p:cNvPr id="13" name="Image 12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478A91BF-568D-0B45-81A6-2C77BDDB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54" y="1978612"/>
            <a:ext cx="578556" cy="4628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17F296-BF9C-7F4B-AA49-B7BC9D10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71628"/>
            <a:ext cx="2407052" cy="75822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97DC9FD-BCFD-A842-828B-AF699B2F7CAE}"/>
              </a:ext>
            </a:extLst>
          </p:cNvPr>
          <p:cNvSpPr txBox="1"/>
          <p:nvPr/>
        </p:nvSpPr>
        <p:spPr>
          <a:xfrm>
            <a:off x="5708708" y="442715"/>
            <a:ext cx="5967475" cy="61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b="1" dirty="0">
                <a:solidFill>
                  <a:srgbClr val="EC2A5D"/>
                </a:solidFill>
                <a:latin typeface="Avenir Next" panose="020B0503020202020204" pitchFamily="34" charset="0"/>
              </a:rPr>
              <a:t>Prêt à embarquer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3E298F-ADAD-D84B-A4B7-E9FA36815987}"/>
              </a:ext>
            </a:extLst>
          </p:cNvPr>
          <p:cNvSpPr txBox="1"/>
          <p:nvPr/>
        </p:nvSpPr>
        <p:spPr>
          <a:xfrm>
            <a:off x="1314507" y="2794573"/>
            <a:ext cx="4394201" cy="43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Marseille</a:t>
            </a:r>
            <a:endPara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566011-088B-6043-9300-2197C4918F60}"/>
              </a:ext>
            </a:extLst>
          </p:cNvPr>
          <p:cNvSpPr txBox="1"/>
          <p:nvPr/>
        </p:nvSpPr>
        <p:spPr>
          <a:xfrm>
            <a:off x="1314506" y="3151442"/>
            <a:ext cx="3189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19 Quai de Rive Neuve, 13007 Marseille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D5D591-8478-B24F-966E-DBD8189B1E4A}"/>
              </a:ext>
            </a:extLst>
          </p:cNvPr>
          <p:cNvSpPr txBox="1"/>
          <p:nvPr/>
        </p:nvSpPr>
        <p:spPr>
          <a:xfrm>
            <a:off x="1294522" y="1916850"/>
            <a:ext cx="4394201" cy="43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Paris</a:t>
            </a:r>
            <a:endPara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8333C-01B6-AB4E-8BA0-E80A91EFD36D}"/>
              </a:ext>
            </a:extLst>
          </p:cNvPr>
          <p:cNvSpPr txBox="1"/>
          <p:nvPr/>
        </p:nvSpPr>
        <p:spPr>
          <a:xfrm>
            <a:off x="1294522" y="2273719"/>
            <a:ext cx="296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27 Rue du Chemin Vert,75011 Paris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C22E662-6187-BC4D-8BF8-718282B8E42C}"/>
              </a:ext>
            </a:extLst>
          </p:cNvPr>
          <p:cNvSpPr txBox="1"/>
          <p:nvPr/>
        </p:nvSpPr>
        <p:spPr>
          <a:xfrm>
            <a:off x="1314507" y="3672296"/>
            <a:ext cx="4394201" cy="43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Lille</a:t>
            </a:r>
            <a:endPara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  <a:ea typeface="+mj-ea"/>
              <a:cs typeface="+mj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82446EB-2E4D-E54C-B115-9B1F8946ADAA}"/>
              </a:ext>
            </a:extLst>
          </p:cNvPr>
          <p:cNvSpPr txBox="1"/>
          <p:nvPr/>
        </p:nvSpPr>
        <p:spPr>
          <a:xfrm>
            <a:off x="1314506" y="4029165"/>
            <a:ext cx="3189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17172"/>
                </a:solidFill>
                <a:latin typeface="Avenir Next" panose="020B0503020202020204" pitchFamily="34" charset="0"/>
              </a:rPr>
              <a:t>40 Place du Théâtre, 59800 Lille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3179084-DF46-574D-9377-2EE40FE60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102" y="1379230"/>
            <a:ext cx="9474738" cy="7579790"/>
          </a:xfrm>
          <a:prstGeom prst="rect">
            <a:avLst/>
          </a:prstGeom>
        </p:spPr>
      </p:pic>
      <p:pic>
        <p:nvPicPr>
          <p:cNvPr id="26" name="Image 25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8B163E23-1447-5C40-B549-6F74F91D3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54" y="2893012"/>
            <a:ext cx="578556" cy="462845"/>
          </a:xfrm>
          <a:prstGeom prst="rect">
            <a:avLst/>
          </a:prstGeom>
        </p:spPr>
      </p:pic>
      <p:pic>
        <p:nvPicPr>
          <p:cNvPr id="29" name="Image 28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C8E347F6-58AA-9644-97C6-C9CEE11D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54" y="3767655"/>
            <a:ext cx="578556" cy="462845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440BF67-23F8-4756-BF7B-62E8F77B6A4F}"/>
              </a:ext>
            </a:extLst>
          </p:cNvPr>
          <p:cNvSpPr/>
          <p:nvPr/>
        </p:nvSpPr>
        <p:spPr>
          <a:xfrm>
            <a:off x="697964" y="6277850"/>
            <a:ext cx="2453295" cy="4984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venir Next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www.embarq.fr</a:t>
            </a:r>
            <a:endParaRPr lang="fr-FR" sz="1600" dirty="0">
              <a:solidFill>
                <a:schemeClr val="bg1"/>
              </a:solidFill>
              <a:latin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420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2CD585-5EB6-354B-B838-708E178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7B73-0527-6342-92D0-BC94D2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356D21-B470-904E-B317-7C04AE532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Partie 1 – En quoi consiste le management de transition ?</a:t>
            </a:r>
          </a:p>
          <a:p>
            <a:endParaRPr lang="fr-FR" dirty="0">
              <a:solidFill>
                <a:srgbClr val="2E59A3"/>
              </a:solidFill>
            </a:endParaRP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1989-1512-0845-913D-71E34062B41C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6F8EB-E947-C541-B701-D8A7A2965CBA}"/>
              </a:ext>
            </a:extLst>
          </p:cNvPr>
          <p:cNvSpPr/>
          <p:nvPr/>
        </p:nvSpPr>
        <p:spPr>
          <a:xfrm>
            <a:off x="5295900" y="1545947"/>
            <a:ext cx="6680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C’est un professionnel </a:t>
            </a:r>
            <a:r>
              <a:rPr lang="fr-FR" b="1" dirty="0"/>
              <a:t>mandaté par une entreprise</a:t>
            </a:r>
            <a:r>
              <a:rPr lang="fr-FR" dirty="0"/>
              <a:t>, sous forme d’une intervention d’expert et sous forme de mission pour 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Accompagner</a:t>
            </a:r>
            <a:r>
              <a:rPr lang="fr-FR" dirty="0"/>
              <a:t> la transformation des entreprises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Renforcer</a:t>
            </a:r>
            <a:r>
              <a:rPr lang="fr-FR" dirty="0"/>
              <a:t> rapidement les compétences internes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Mener à bien </a:t>
            </a:r>
            <a:r>
              <a:rPr lang="fr-FR" dirty="0"/>
              <a:t>un projet avec un début et une fin convenues d’avance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Réaliser</a:t>
            </a:r>
            <a:r>
              <a:rPr lang="fr-FR" dirty="0"/>
              <a:t> un objectif défini d’un commun accord avec le client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Apporter</a:t>
            </a:r>
            <a:r>
              <a:rPr lang="fr-FR" dirty="0"/>
              <a:t> un regard neuf, externe, en s’appuyant aussi sur l’accompagnement d’un cabinet spécialisé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C’est un </a:t>
            </a:r>
            <a:r>
              <a:rPr lang="fr-FR" b="1" dirty="0"/>
              <a:t>mode d’intervention différent du conseil.</a:t>
            </a:r>
          </a:p>
          <a:p>
            <a:r>
              <a:rPr lang="fr-FR" dirty="0"/>
              <a:t>Le manager de transition, quelle que soit sa fonction, est dans une </a:t>
            </a:r>
            <a:r>
              <a:rPr lang="fr-FR" b="1" dirty="0"/>
              <a:t>posture opérationnelle</a:t>
            </a:r>
            <a:r>
              <a:rPr lang="fr-FR" dirty="0"/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AE0A5AA-B793-A94D-9105-4DFC86929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1" y="1415990"/>
            <a:ext cx="4123172" cy="4133910"/>
          </a:xfrm>
          <a:prstGeom prst="rect">
            <a:avLst/>
          </a:prstGeom>
          <a:ln w="28575">
            <a:solidFill>
              <a:srgbClr val="ED594F"/>
            </a:solidFill>
          </a:ln>
        </p:spPr>
      </p:pic>
    </p:spTree>
    <p:extLst>
      <p:ext uri="{BB962C8B-B14F-4D97-AF65-F5344CB8AC3E}">
        <p14:creationId xmlns:p14="http://schemas.microsoft.com/office/powerpoint/2010/main" val="233002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2CD585-5EB6-354B-B838-708E178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7B73-0527-6342-92D0-BC94D2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356D21-B470-904E-B317-7C04AE532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Partie 1 – Quels types de missions confier à un manager de transition ?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1989-1512-0845-913D-71E34062B41C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6F8EB-E947-C541-B701-D8A7A2965CBA}"/>
              </a:ext>
            </a:extLst>
          </p:cNvPr>
          <p:cNvSpPr/>
          <p:nvPr/>
        </p:nvSpPr>
        <p:spPr>
          <a:xfrm>
            <a:off x="6070600" y="2092047"/>
            <a:ext cx="5257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Pour des </a:t>
            </a:r>
            <a:r>
              <a:rPr lang="fr-FR" b="1" dirty="0"/>
              <a:t>missions opérationnelles 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directeur général, directeur de filiales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directeur de business-unit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directeur de site industriel, directeur d’usine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directeur logistique et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FR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directeur de projet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directeur des achats</a:t>
            </a:r>
          </a:p>
          <a:p>
            <a:endParaRPr lang="fr-FR" dirty="0"/>
          </a:p>
          <a:p>
            <a:r>
              <a:rPr lang="fr-FR" dirty="0"/>
              <a:t>Pour des </a:t>
            </a:r>
            <a:r>
              <a:rPr lang="fr-FR" b="1" dirty="0"/>
              <a:t>missions fonctionnelles:</a:t>
            </a:r>
            <a:endParaRPr lang="fr-FR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direction financière 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direction des ressources humaines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chef de projet digital, data management</a:t>
            </a:r>
            <a:endParaRPr lang="fr-F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DD5BA9-ACE8-2245-B6E8-6C01F44441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4305300"/>
            <a:ext cx="1447800" cy="1447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5F29A1-8355-4941-9335-AA573626B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1689100"/>
            <a:ext cx="1828800" cy="1828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D8DEFDB-5746-EC4F-960D-A28EB4C0F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4064000"/>
            <a:ext cx="1828800" cy="1828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475E31-9AB4-C945-AB35-033F98AC97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917700"/>
            <a:ext cx="1282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2CD585-5EB6-354B-B838-708E178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7B73-0527-6342-92D0-BC94D2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356D21-B470-904E-B317-7C04AE532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Partie 1 – Les différences avec les autres modes d’interventions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1989-1512-0845-913D-71E34062B41C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32C2ADD3-4F27-B140-88BC-9E85D89CA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643430"/>
              </p:ext>
            </p:extLst>
          </p:nvPr>
        </p:nvGraphicFramePr>
        <p:xfrm>
          <a:off x="558800" y="2091266"/>
          <a:ext cx="11176000" cy="3237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1506872674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1525243518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8039324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846993274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Interim</a:t>
                      </a:r>
                      <a:r>
                        <a:rPr lang="fr-FR" dirty="0"/>
                        <a:t> Cadre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Recrutement Classique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Cabinet de conseil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Management de Transition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479309"/>
                  </a:ext>
                </a:extLst>
              </a:tr>
              <a:tr h="219921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de remplacer une personne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change pas les pratiques et habitudes de l’entreprise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S’intègre dans la logique de l’entreprise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Opération longue et coûteuse</a:t>
                      </a:r>
                      <a:endParaRPr lang="fr-FR" dirty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Logique de long terme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Intégration progressive du nouvel entrant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Formule des préconisations mais ne les met pas en place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 dans une posture passive de l’accompagnement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 une personne externe et qui reste externe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Apporte une nouvelle logique de fonctionnement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Logique de court terme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83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91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2CD585-5EB6-354B-B838-708E178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7B73-0527-6342-92D0-BC94D2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356D21-B470-904E-B317-7C04AE532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Partie 1 – Le déroulement d’une mission 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1989-1512-0845-913D-71E34062B41C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DBC72-286E-5D48-AFBC-A3EBF2E3077E}"/>
              </a:ext>
            </a:extLst>
          </p:cNvPr>
          <p:cNvSpPr/>
          <p:nvPr/>
        </p:nvSpPr>
        <p:spPr>
          <a:xfrm>
            <a:off x="428522" y="1576673"/>
            <a:ext cx="10591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/>
            <a:r>
              <a:rPr lang="fr-F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Lancement du Projet </a:t>
            </a:r>
          </a:p>
          <a:p>
            <a:pPr marL="457200" indent="-228600"/>
            <a:endParaRPr lang="fr-F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71500" indent="-342900">
              <a:buFont typeface="Wingdings" pitchFamily="2" charset="2"/>
              <a:buChar char="§"/>
            </a:pPr>
            <a:r>
              <a:rPr lang="fr-FR" sz="2200" dirty="0"/>
              <a:t>L’entreprise informe les parties concernées par la mission du rôle du manager : ses responsabilités, ses objectifs, les équipes qu’il va diriger et la durée prévue de son intervention.</a:t>
            </a:r>
          </a:p>
          <a:p>
            <a:pPr marL="228600"/>
            <a:endParaRPr lang="fr-FR" sz="2200" dirty="0"/>
          </a:p>
          <a:p>
            <a:pPr marL="228600"/>
            <a:r>
              <a:rPr lang="fr-FR" sz="2200" b="1" dirty="0"/>
              <a:t>Rapport d’étonnement</a:t>
            </a:r>
          </a:p>
          <a:p>
            <a:pPr marL="228600"/>
            <a:endParaRPr lang="fr-FR" sz="2200" dirty="0"/>
          </a:p>
          <a:p>
            <a:pPr marL="514350" indent="-285750">
              <a:buFont typeface="Wingdings" pitchFamily="2" charset="2"/>
              <a:buChar char="§"/>
            </a:pPr>
            <a:r>
              <a:rPr lang="fr-FR" sz="2200" dirty="0"/>
              <a:t>Apporte un regard indépendant et utile à l’entreprise. </a:t>
            </a:r>
          </a:p>
          <a:p>
            <a:pPr marL="514350" indent="-285750">
              <a:buFont typeface="Wingdings" pitchFamily="2" charset="2"/>
              <a:buChar char="§"/>
            </a:pPr>
            <a:r>
              <a:rPr lang="fr-FR" sz="2200" dirty="0"/>
              <a:t>Servira de référence et de fil rouge aux transformations à venir durant toute la durée de la mission de management de transition.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B59268-D2A1-F740-8F39-0E14A08155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05" y="1610031"/>
            <a:ext cx="432000" cy="43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A0D03E6-60A0-F244-8E33-671B0F6458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22" y="3597275"/>
            <a:ext cx="442800" cy="4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0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2CD585-5EB6-354B-B838-708E178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7B73-0527-6342-92D0-BC94D2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356D21-B470-904E-B317-7C04AE532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Partie 1 – Le déroulement d’une mission 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1989-1512-0845-913D-71E34062B41C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DBC72-286E-5D48-AFBC-A3EBF2E3077E}"/>
              </a:ext>
            </a:extLst>
          </p:cNvPr>
          <p:cNvSpPr/>
          <p:nvPr/>
        </p:nvSpPr>
        <p:spPr>
          <a:xfrm>
            <a:off x="428522" y="1576673"/>
            <a:ext cx="10591800" cy="38164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228600"/>
            <a:r>
              <a:rPr lang="fr-FR" sz="2200" b="1" dirty="0">
                <a:latin typeface="Ebrima"/>
                <a:ea typeface="Ebrima"/>
                <a:cs typeface="Ebrima"/>
              </a:rPr>
              <a:t>Quick </a:t>
            </a:r>
            <a:r>
              <a:rPr lang="fr-FR" sz="2200" b="1" dirty="0" err="1">
                <a:latin typeface="Ebrima"/>
                <a:ea typeface="Ebrima"/>
                <a:cs typeface="Ebrima"/>
              </a:rPr>
              <a:t>Wins</a:t>
            </a:r>
            <a:endParaRPr lang="fr-FR" sz="2200" b="1" dirty="0">
              <a:latin typeface="Ebrima"/>
              <a:ea typeface="Ebrima"/>
              <a:cs typeface="Ebrima"/>
            </a:endParaRPr>
          </a:p>
          <a:p>
            <a:pPr marL="457200" indent="-228600"/>
            <a:endParaRPr lang="fr-F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71500" indent="-342900">
              <a:buFont typeface="Wingdings" pitchFamily="2" charset="2"/>
              <a:buChar char="§"/>
            </a:pPr>
            <a:r>
              <a:rPr lang="fr-FR" sz="2200" dirty="0"/>
              <a:t>Identifier des mesures simples et rapides à mettre en place </a:t>
            </a:r>
          </a:p>
          <a:p>
            <a:pPr marL="571500" indent="-342900">
              <a:buFont typeface="Wingdings" pitchFamily="2" charset="2"/>
              <a:buChar char="§"/>
            </a:pPr>
            <a:r>
              <a:rPr lang="fr-FR" sz="2200" dirty="0"/>
              <a:t>Obtenir les premiers résultats de la mission </a:t>
            </a:r>
          </a:p>
          <a:p>
            <a:pPr marL="228600"/>
            <a:endParaRPr lang="fr-FR" sz="2200" dirty="0"/>
          </a:p>
          <a:p>
            <a:pPr marL="228600"/>
            <a:r>
              <a:rPr lang="fr-FR" sz="2200" b="1" dirty="0"/>
              <a:t>Points réguliers</a:t>
            </a:r>
          </a:p>
          <a:p>
            <a:pPr marL="228600"/>
            <a:endParaRPr lang="fr-FR" sz="2200" dirty="0"/>
          </a:p>
          <a:p>
            <a:pPr marL="514350" indent="-285750">
              <a:buFont typeface="Wingdings" pitchFamily="2" charset="2"/>
              <a:buChar char="§"/>
            </a:pPr>
            <a:r>
              <a:rPr lang="fr-FR" sz="2200" dirty="0"/>
              <a:t> Points d’étapes mensuels entre le client, le manager de transition et le cabinet de management de transition : </a:t>
            </a:r>
            <a:endParaRPr lang="fr-FR" sz="2200" dirty="0">
              <a:ea typeface="Ebrima"/>
              <a:cs typeface="Ebrima"/>
            </a:endParaRPr>
          </a:p>
          <a:p>
            <a:pPr marL="971550" lvl="1" indent="-285750">
              <a:buFont typeface="Wingdings" pitchFamily="2" charset="2"/>
              <a:buChar char="§"/>
            </a:pPr>
            <a:r>
              <a:rPr lang="fr-FR" sz="2200" dirty="0"/>
              <a:t>Suivre la réalisation des objectifs, ajuster les priorités selon le contexte et échanger sur le partage d’expérience tout au long de la mission</a:t>
            </a:r>
            <a:endParaRPr lang="fr-FR" sz="2200" dirty="0">
              <a:ea typeface="Ebrima"/>
              <a:cs typeface="Ebrima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575159-71E2-584C-8842-8998BB479B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22" y="1576673"/>
            <a:ext cx="432000" cy="43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0D8F11-623D-744A-B249-0A9C07643D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22" y="3268887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2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2CD585-5EB6-354B-B838-708E178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7B73-0527-6342-92D0-BC94D2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356D21-B470-904E-B317-7C04AE532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Partie 1 – Le déroulement d’une mission 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1989-1512-0845-913D-71E34062B41C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DBC72-286E-5D48-AFBC-A3EBF2E3077E}"/>
              </a:ext>
            </a:extLst>
          </p:cNvPr>
          <p:cNvSpPr/>
          <p:nvPr/>
        </p:nvSpPr>
        <p:spPr>
          <a:xfrm>
            <a:off x="428522" y="1576673"/>
            <a:ext cx="10591800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228600"/>
            <a:r>
              <a:rPr lang="fr-FR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Transition avec les équipes internes</a:t>
            </a:r>
          </a:p>
          <a:p>
            <a:pPr marL="457200" indent="-228600"/>
            <a:endParaRPr lang="fr-FR" sz="2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71500" indent="-342900">
              <a:buFont typeface="Wingdings" pitchFamily="2" charset="2"/>
              <a:buChar char="§"/>
            </a:pPr>
            <a:r>
              <a:rPr lang="fr-FR" sz="2200" dirty="0"/>
              <a:t>Étape importante pour un manager de transition</a:t>
            </a:r>
          </a:p>
          <a:p>
            <a:pPr marL="571500" indent="-342900">
              <a:buFont typeface="Wingdings" pitchFamily="2" charset="2"/>
              <a:buChar char="§"/>
            </a:pPr>
            <a:r>
              <a:rPr lang="fr-FR" sz="2200" dirty="0"/>
              <a:t>L’accompagnement progressif, par le transfert du savoir-faire et du savoir-être utiles pour son successeur</a:t>
            </a:r>
          </a:p>
          <a:p>
            <a:pPr marL="228600"/>
            <a:endParaRPr lang="fr-FR" sz="2200" dirty="0"/>
          </a:p>
          <a:p>
            <a:pPr marL="228600"/>
            <a:r>
              <a:rPr lang="fr-FR" sz="2200" b="1" dirty="0"/>
              <a:t>Rapport et fin de mission</a:t>
            </a:r>
          </a:p>
          <a:p>
            <a:pPr marL="228600"/>
            <a:endParaRPr lang="fr-FR" sz="2200" dirty="0"/>
          </a:p>
          <a:p>
            <a:pPr marL="514350" indent="-285750">
              <a:buFont typeface="Wingdings" pitchFamily="2" charset="2"/>
              <a:buChar char="§"/>
            </a:pPr>
            <a:r>
              <a:rPr lang="fr-FR" sz="2200" dirty="0"/>
              <a:t>Préparation et présentation de son rapport de fin de mission :</a:t>
            </a:r>
            <a:endParaRPr lang="fr-FR" sz="2200" dirty="0">
              <a:ea typeface="Ebrima"/>
              <a:cs typeface="Ebrima"/>
            </a:endParaRPr>
          </a:p>
          <a:p>
            <a:pPr marL="971550" lvl="1" indent="-285750">
              <a:buFont typeface="Wingdings" pitchFamily="2" charset="2"/>
              <a:buChar char="§"/>
            </a:pPr>
            <a:r>
              <a:rPr lang="fr-FR" sz="2200" dirty="0"/>
              <a:t>Contenant les dates clés de son intervention, le contexte d’intervention, le rappel des objectifs, les résultats obtenus et une liste d’enseignements et de recommandations à l’attention de l’entreprise cliente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8FF200-89A1-2447-9219-30C0806D9B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22" y="1576673"/>
            <a:ext cx="432000" cy="43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2A4FA1-B86C-3E4F-9033-345B434A4B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22" y="365416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2CD585-5EB6-354B-B838-708E178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7B73-0527-6342-92D0-BC94D2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CEA-2AE0-F744-94E1-49160002DAE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356D21-B470-904E-B317-7C04AE532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2E59A3"/>
                </a:solidFill>
              </a:rPr>
              <a:t>Partie 2 – Réassurance pour les entreprises</a:t>
            </a:r>
          </a:p>
          <a:p>
            <a:endParaRPr lang="fr-FR" dirty="0">
              <a:solidFill>
                <a:srgbClr val="2E59A3"/>
              </a:solidFill>
            </a:endParaRP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1989-1512-0845-913D-71E34062B41C}"/>
              </a:ext>
            </a:extLst>
          </p:cNvPr>
          <p:cNvSpPr/>
          <p:nvPr/>
        </p:nvSpPr>
        <p:spPr>
          <a:xfrm>
            <a:off x="0" y="6453188"/>
            <a:ext cx="7467600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6F8EB-E947-C541-B701-D8A7A2965CBA}"/>
              </a:ext>
            </a:extLst>
          </p:cNvPr>
          <p:cNvSpPr/>
          <p:nvPr/>
        </p:nvSpPr>
        <p:spPr>
          <a:xfrm>
            <a:off x="6159500" y="2638147"/>
            <a:ext cx="5778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/>
            <a:r>
              <a:rPr lang="fr-F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Apporte aux entreprises le choix entre plusieurs candidats</a:t>
            </a:r>
          </a:p>
          <a:p>
            <a:pPr marL="571500" indent="-342900">
              <a:buFont typeface="Wingdings" pitchFamily="2" charset="2"/>
              <a:buChar char="§"/>
            </a:pPr>
            <a:r>
              <a:rPr lang="fr-F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Donne aux entreprises la possibilité de considérer différents profils    </a:t>
            </a:r>
          </a:p>
          <a:p>
            <a:pPr marL="571500" indent="-342900">
              <a:buFont typeface="Wingdings" pitchFamily="2" charset="2"/>
              <a:buChar char="§"/>
            </a:pPr>
            <a:r>
              <a:rPr lang="fr-F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Donne une dimension « </a:t>
            </a:r>
            <a:r>
              <a:rPr lang="fr-FR" sz="2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corporate</a:t>
            </a:r>
            <a:r>
              <a:rPr lang="fr-FR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» à l’intervention </a:t>
            </a:r>
          </a:p>
        </p:txBody>
      </p:sp>
      <p:pic>
        <p:nvPicPr>
          <p:cNvPr id="10" name="Image 9" descr="Une image contenant ciel, personne, homme, complet&#10;&#10;Description générée automatiquement">
            <a:extLst>
              <a:ext uri="{FF2B5EF4-FFF2-40B4-BE49-F238E27FC236}">
                <a16:creationId xmlns:a16="http://schemas.microsoft.com/office/drawing/2014/main" id="{4AE0A5AA-B793-A94D-9105-4DFC86929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1860550"/>
            <a:ext cx="5315548" cy="3562350"/>
          </a:xfrm>
          <a:prstGeom prst="rect">
            <a:avLst/>
          </a:prstGeom>
          <a:ln w="28575">
            <a:solidFill>
              <a:srgbClr val="ED594F"/>
            </a:solidFill>
          </a:ln>
        </p:spPr>
      </p:pic>
    </p:spTree>
    <p:extLst>
      <p:ext uri="{BB962C8B-B14F-4D97-AF65-F5344CB8AC3E}">
        <p14:creationId xmlns:p14="http://schemas.microsoft.com/office/powerpoint/2010/main" val="3448429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Kozee">
  <a:themeElements>
    <a:clrScheme name="FIT in">
      <a:dk1>
        <a:srgbClr val="2E59A3"/>
      </a:dk1>
      <a:lt1>
        <a:srgbClr val="FFFFFF"/>
      </a:lt1>
      <a:dk2>
        <a:srgbClr val="EC5A4F"/>
      </a:dk2>
      <a:lt2>
        <a:srgbClr val="BFBFBF"/>
      </a:lt2>
      <a:accent1>
        <a:srgbClr val="1E4880"/>
      </a:accent1>
      <a:accent2>
        <a:srgbClr val="899BA9"/>
      </a:accent2>
      <a:accent3>
        <a:srgbClr val="45628B"/>
      </a:accent3>
      <a:accent4>
        <a:srgbClr val="709FDE"/>
      </a:accent4>
      <a:accent5>
        <a:srgbClr val="D8D8D8"/>
      </a:accent5>
      <a:accent6>
        <a:srgbClr val="7E7E7E"/>
      </a:accent6>
      <a:hlink>
        <a:srgbClr val="0000FF"/>
      </a:hlink>
      <a:folHlink>
        <a:srgbClr val="800080"/>
      </a:folHlink>
    </a:clrScheme>
    <a:fontScheme name="FIT in">
      <a:majorFont>
        <a:latin typeface="Helvetica"/>
        <a:ea typeface=""/>
        <a:cs typeface=""/>
      </a:majorFont>
      <a:minorFont>
        <a:latin typeface="Ebr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849</Words>
  <Application>Microsoft Office PowerPoint</Application>
  <PresentationFormat>Grand écran</PresentationFormat>
  <Paragraphs>132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Template Kozee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d'Artagnan</dc:creator>
  <cp:lastModifiedBy>Aline Vanzaghi</cp:lastModifiedBy>
  <cp:revision>116</cp:revision>
  <cp:lastPrinted>2020-06-19T09:09:22Z</cp:lastPrinted>
  <dcterms:created xsi:type="dcterms:W3CDTF">2020-06-19T08:09:24Z</dcterms:created>
  <dcterms:modified xsi:type="dcterms:W3CDTF">2021-05-25T07:40:42Z</dcterms:modified>
</cp:coreProperties>
</file>