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6" r:id="rId3"/>
    <p:sldId id="261" r:id="rId4"/>
    <p:sldId id="262" r:id="rId5"/>
    <p:sldId id="263" r:id="rId6"/>
    <p:sldId id="264" r:id="rId7"/>
    <p:sldId id="265" r:id="rId8"/>
    <p:sldId id="266" r:id="rId9"/>
    <p:sldId id="260" r:id="rId10"/>
    <p:sldId id="259" r:id="rId11"/>
    <p:sldId id="258" r:id="rId1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438" userDrawn="1">
          <p15:clr>
            <a:srgbClr val="A4A3A4"/>
          </p15:clr>
        </p15:guide>
        <p15:guide id="2" orient="horz"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594F"/>
    <a:srgbClr val="2E5597"/>
    <a:srgbClr val="C7C8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6327"/>
  </p:normalViewPr>
  <p:slideViewPr>
    <p:cSldViewPr snapToGrid="0" snapToObjects="1" showGuides="1">
      <p:cViewPr varScale="1">
        <p:scale>
          <a:sx n="128" d="100"/>
          <a:sy n="128" d="100"/>
        </p:scale>
        <p:origin x="480" y="176"/>
      </p:cViewPr>
      <p:guideLst>
        <p:guide pos="438"/>
        <p:guide orient="horz"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79117A-2404-4441-B27D-38A781F0C214}"/>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6FFA3795-F427-5F43-B338-6895EDC9BD9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179705C0-5986-3641-81AE-96DDD84E2CA5}"/>
              </a:ext>
            </a:extLst>
          </p:cNvPr>
          <p:cNvSpPr>
            <a:spLocks noGrp="1"/>
          </p:cNvSpPr>
          <p:nvPr>
            <p:ph type="dt" sz="half" idx="10"/>
          </p:nvPr>
        </p:nvSpPr>
        <p:spPr/>
        <p:txBody>
          <a:bodyPr/>
          <a:lstStyle/>
          <a:p>
            <a:fld id="{1550A4D4-EFFE-464C-B2AF-DBBA5A1D9436}" type="datetimeFigureOut">
              <a:rPr lang="fr-FR" smtClean="0"/>
              <a:t>19/10/2020</a:t>
            </a:fld>
            <a:endParaRPr lang="fr-FR"/>
          </a:p>
        </p:txBody>
      </p:sp>
      <p:sp>
        <p:nvSpPr>
          <p:cNvPr id="5" name="Espace réservé du pied de page 4">
            <a:extLst>
              <a:ext uri="{FF2B5EF4-FFF2-40B4-BE49-F238E27FC236}">
                <a16:creationId xmlns:a16="http://schemas.microsoft.com/office/drawing/2014/main" id="{1A663646-4777-2745-A76A-7D8B34BE270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62FBDCD-8D9E-0D43-AD3D-6E14D474403E}"/>
              </a:ext>
            </a:extLst>
          </p:cNvPr>
          <p:cNvSpPr>
            <a:spLocks noGrp="1"/>
          </p:cNvSpPr>
          <p:nvPr>
            <p:ph type="sldNum" sz="quarter" idx="12"/>
          </p:nvPr>
        </p:nvSpPr>
        <p:spPr/>
        <p:txBody>
          <a:bodyPr/>
          <a:lstStyle/>
          <a:p>
            <a:fld id="{F30BE3EE-5D42-2D44-8AE0-7926A37AD4D3}" type="slidenum">
              <a:rPr lang="fr-FR" smtClean="0"/>
              <a:t>‹N°›</a:t>
            </a:fld>
            <a:endParaRPr lang="fr-FR"/>
          </a:p>
        </p:txBody>
      </p:sp>
    </p:spTree>
    <p:extLst>
      <p:ext uri="{BB962C8B-B14F-4D97-AF65-F5344CB8AC3E}">
        <p14:creationId xmlns:p14="http://schemas.microsoft.com/office/powerpoint/2010/main" val="4112203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46B2754-4099-CB4E-987A-F1E7252F6E8C}"/>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13D6E291-5E79-D646-A7D3-E53C39144757}"/>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D08FC4C-54D8-6044-87F0-FFA647B8BC28}"/>
              </a:ext>
            </a:extLst>
          </p:cNvPr>
          <p:cNvSpPr>
            <a:spLocks noGrp="1"/>
          </p:cNvSpPr>
          <p:nvPr>
            <p:ph type="dt" sz="half" idx="10"/>
          </p:nvPr>
        </p:nvSpPr>
        <p:spPr/>
        <p:txBody>
          <a:bodyPr/>
          <a:lstStyle/>
          <a:p>
            <a:fld id="{1550A4D4-EFFE-464C-B2AF-DBBA5A1D9436}" type="datetimeFigureOut">
              <a:rPr lang="fr-FR" smtClean="0"/>
              <a:t>19/10/2020</a:t>
            </a:fld>
            <a:endParaRPr lang="fr-FR"/>
          </a:p>
        </p:txBody>
      </p:sp>
      <p:sp>
        <p:nvSpPr>
          <p:cNvPr id="5" name="Espace réservé du pied de page 4">
            <a:extLst>
              <a:ext uri="{FF2B5EF4-FFF2-40B4-BE49-F238E27FC236}">
                <a16:creationId xmlns:a16="http://schemas.microsoft.com/office/drawing/2014/main" id="{D6DD3312-1E6D-3148-BA03-AB439C8B8C4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D82176E-38E4-A545-98AA-1D5DFCC2B782}"/>
              </a:ext>
            </a:extLst>
          </p:cNvPr>
          <p:cNvSpPr>
            <a:spLocks noGrp="1"/>
          </p:cNvSpPr>
          <p:nvPr>
            <p:ph type="sldNum" sz="quarter" idx="12"/>
          </p:nvPr>
        </p:nvSpPr>
        <p:spPr/>
        <p:txBody>
          <a:bodyPr/>
          <a:lstStyle/>
          <a:p>
            <a:fld id="{F30BE3EE-5D42-2D44-8AE0-7926A37AD4D3}" type="slidenum">
              <a:rPr lang="fr-FR" smtClean="0"/>
              <a:t>‹N°›</a:t>
            </a:fld>
            <a:endParaRPr lang="fr-FR"/>
          </a:p>
        </p:txBody>
      </p:sp>
    </p:spTree>
    <p:extLst>
      <p:ext uri="{BB962C8B-B14F-4D97-AF65-F5344CB8AC3E}">
        <p14:creationId xmlns:p14="http://schemas.microsoft.com/office/powerpoint/2010/main" val="1351844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B5F11DDA-2C8D-0C40-A6D0-73630AB03210}"/>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9C4B8CEB-1000-0C4F-A352-1720AEC7D95E}"/>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D886533-8637-1443-BD16-8AF28D0CCFD5}"/>
              </a:ext>
            </a:extLst>
          </p:cNvPr>
          <p:cNvSpPr>
            <a:spLocks noGrp="1"/>
          </p:cNvSpPr>
          <p:nvPr>
            <p:ph type="dt" sz="half" idx="10"/>
          </p:nvPr>
        </p:nvSpPr>
        <p:spPr/>
        <p:txBody>
          <a:bodyPr/>
          <a:lstStyle/>
          <a:p>
            <a:fld id="{1550A4D4-EFFE-464C-B2AF-DBBA5A1D9436}" type="datetimeFigureOut">
              <a:rPr lang="fr-FR" smtClean="0"/>
              <a:t>19/10/2020</a:t>
            </a:fld>
            <a:endParaRPr lang="fr-FR"/>
          </a:p>
        </p:txBody>
      </p:sp>
      <p:sp>
        <p:nvSpPr>
          <p:cNvPr id="5" name="Espace réservé du pied de page 4">
            <a:extLst>
              <a:ext uri="{FF2B5EF4-FFF2-40B4-BE49-F238E27FC236}">
                <a16:creationId xmlns:a16="http://schemas.microsoft.com/office/drawing/2014/main" id="{AC948847-863B-7D40-AA7E-3FE2C872DEC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DD786BF-60F5-1049-A668-004C316F85C4}"/>
              </a:ext>
            </a:extLst>
          </p:cNvPr>
          <p:cNvSpPr>
            <a:spLocks noGrp="1"/>
          </p:cNvSpPr>
          <p:nvPr>
            <p:ph type="sldNum" sz="quarter" idx="12"/>
          </p:nvPr>
        </p:nvSpPr>
        <p:spPr/>
        <p:txBody>
          <a:bodyPr/>
          <a:lstStyle/>
          <a:p>
            <a:fld id="{F30BE3EE-5D42-2D44-8AE0-7926A37AD4D3}" type="slidenum">
              <a:rPr lang="fr-FR" smtClean="0"/>
              <a:t>‹N°›</a:t>
            </a:fld>
            <a:endParaRPr lang="fr-FR"/>
          </a:p>
        </p:txBody>
      </p:sp>
    </p:spTree>
    <p:extLst>
      <p:ext uri="{BB962C8B-B14F-4D97-AF65-F5344CB8AC3E}">
        <p14:creationId xmlns:p14="http://schemas.microsoft.com/office/powerpoint/2010/main" val="2550417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565B51-DA76-1F48-94DC-C5624974FF1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42DD08C-65A2-6A44-A11A-D8FB9630DB11}"/>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F4C343F-E55E-B640-8D93-6A526C0C2697}"/>
              </a:ext>
            </a:extLst>
          </p:cNvPr>
          <p:cNvSpPr>
            <a:spLocks noGrp="1"/>
          </p:cNvSpPr>
          <p:nvPr>
            <p:ph type="dt" sz="half" idx="10"/>
          </p:nvPr>
        </p:nvSpPr>
        <p:spPr/>
        <p:txBody>
          <a:bodyPr/>
          <a:lstStyle/>
          <a:p>
            <a:fld id="{1550A4D4-EFFE-464C-B2AF-DBBA5A1D9436}" type="datetimeFigureOut">
              <a:rPr lang="fr-FR" smtClean="0"/>
              <a:t>19/10/2020</a:t>
            </a:fld>
            <a:endParaRPr lang="fr-FR"/>
          </a:p>
        </p:txBody>
      </p:sp>
      <p:sp>
        <p:nvSpPr>
          <p:cNvPr id="5" name="Espace réservé du pied de page 4">
            <a:extLst>
              <a:ext uri="{FF2B5EF4-FFF2-40B4-BE49-F238E27FC236}">
                <a16:creationId xmlns:a16="http://schemas.microsoft.com/office/drawing/2014/main" id="{E3965060-8DF2-E74C-A4DB-9D3B60BD823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25F65CF-B2E1-7248-953B-16FCDEF735B7}"/>
              </a:ext>
            </a:extLst>
          </p:cNvPr>
          <p:cNvSpPr>
            <a:spLocks noGrp="1"/>
          </p:cNvSpPr>
          <p:nvPr>
            <p:ph type="sldNum" sz="quarter" idx="12"/>
          </p:nvPr>
        </p:nvSpPr>
        <p:spPr/>
        <p:txBody>
          <a:bodyPr/>
          <a:lstStyle/>
          <a:p>
            <a:fld id="{F30BE3EE-5D42-2D44-8AE0-7926A37AD4D3}" type="slidenum">
              <a:rPr lang="fr-FR" smtClean="0"/>
              <a:t>‹N°›</a:t>
            </a:fld>
            <a:endParaRPr lang="fr-FR"/>
          </a:p>
        </p:txBody>
      </p:sp>
    </p:spTree>
    <p:extLst>
      <p:ext uri="{BB962C8B-B14F-4D97-AF65-F5344CB8AC3E}">
        <p14:creationId xmlns:p14="http://schemas.microsoft.com/office/powerpoint/2010/main" val="2075567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3E5DC1C-A75B-054A-9C64-36FA06F20032}"/>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E08C4C67-E649-834E-AC3E-B411C609BCF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AA8617F3-C928-8F46-BBA2-F5DABCA74CC5}"/>
              </a:ext>
            </a:extLst>
          </p:cNvPr>
          <p:cNvSpPr>
            <a:spLocks noGrp="1"/>
          </p:cNvSpPr>
          <p:nvPr>
            <p:ph type="dt" sz="half" idx="10"/>
          </p:nvPr>
        </p:nvSpPr>
        <p:spPr/>
        <p:txBody>
          <a:bodyPr/>
          <a:lstStyle/>
          <a:p>
            <a:fld id="{1550A4D4-EFFE-464C-B2AF-DBBA5A1D9436}" type="datetimeFigureOut">
              <a:rPr lang="fr-FR" smtClean="0"/>
              <a:t>19/10/2020</a:t>
            </a:fld>
            <a:endParaRPr lang="fr-FR"/>
          </a:p>
        </p:txBody>
      </p:sp>
      <p:sp>
        <p:nvSpPr>
          <p:cNvPr id="5" name="Espace réservé du pied de page 4">
            <a:extLst>
              <a:ext uri="{FF2B5EF4-FFF2-40B4-BE49-F238E27FC236}">
                <a16:creationId xmlns:a16="http://schemas.microsoft.com/office/drawing/2014/main" id="{393E137C-EE41-9E48-82C0-14B2238CC4E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DF5C44C-5926-4F48-AEB1-ADCAED9807C4}"/>
              </a:ext>
            </a:extLst>
          </p:cNvPr>
          <p:cNvSpPr>
            <a:spLocks noGrp="1"/>
          </p:cNvSpPr>
          <p:nvPr>
            <p:ph type="sldNum" sz="quarter" idx="12"/>
          </p:nvPr>
        </p:nvSpPr>
        <p:spPr/>
        <p:txBody>
          <a:bodyPr/>
          <a:lstStyle/>
          <a:p>
            <a:fld id="{F30BE3EE-5D42-2D44-8AE0-7926A37AD4D3}" type="slidenum">
              <a:rPr lang="fr-FR" smtClean="0"/>
              <a:t>‹N°›</a:t>
            </a:fld>
            <a:endParaRPr lang="fr-FR"/>
          </a:p>
        </p:txBody>
      </p:sp>
    </p:spTree>
    <p:extLst>
      <p:ext uri="{BB962C8B-B14F-4D97-AF65-F5344CB8AC3E}">
        <p14:creationId xmlns:p14="http://schemas.microsoft.com/office/powerpoint/2010/main" val="2768325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ECD217-E573-8E4B-AF39-8F2843D06513}"/>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126D17CA-38ED-C946-A45D-004E19FBDDE1}"/>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9078504F-5110-2F4B-8DDA-36205B95769C}"/>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6E3D782D-DD70-F541-9830-2A9C27DDC1EA}"/>
              </a:ext>
            </a:extLst>
          </p:cNvPr>
          <p:cNvSpPr>
            <a:spLocks noGrp="1"/>
          </p:cNvSpPr>
          <p:nvPr>
            <p:ph type="dt" sz="half" idx="10"/>
          </p:nvPr>
        </p:nvSpPr>
        <p:spPr/>
        <p:txBody>
          <a:bodyPr/>
          <a:lstStyle/>
          <a:p>
            <a:fld id="{1550A4D4-EFFE-464C-B2AF-DBBA5A1D9436}" type="datetimeFigureOut">
              <a:rPr lang="fr-FR" smtClean="0"/>
              <a:t>19/10/2020</a:t>
            </a:fld>
            <a:endParaRPr lang="fr-FR"/>
          </a:p>
        </p:txBody>
      </p:sp>
      <p:sp>
        <p:nvSpPr>
          <p:cNvPr id="6" name="Espace réservé du pied de page 5">
            <a:extLst>
              <a:ext uri="{FF2B5EF4-FFF2-40B4-BE49-F238E27FC236}">
                <a16:creationId xmlns:a16="http://schemas.microsoft.com/office/drawing/2014/main" id="{02DF1903-CB1C-1949-91FB-E5072121A81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C1BD1CF-DF57-DB43-93AA-698789841EA4}"/>
              </a:ext>
            </a:extLst>
          </p:cNvPr>
          <p:cNvSpPr>
            <a:spLocks noGrp="1"/>
          </p:cNvSpPr>
          <p:nvPr>
            <p:ph type="sldNum" sz="quarter" idx="12"/>
          </p:nvPr>
        </p:nvSpPr>
        <p:spPr/>
        <p:txBody>
          <a:bodyPr/>
          <a:lstStyle/>
          <a:p>
            <a:fld id="{F30BE3EE-5D42-2D44-8AE0-7926A37AD4D3}" type="slidenum">
              <a:rPr lang="fr-FR" smtClean="0"/>
              <a:t>‹N°›</a:t>
            </a:fld>
            <a:endParaRPr lang="fr-FR"/>
          </a:p>
        </p:txBody>
      </p:sp>
    </p:spTree>
    <p:extLst>
      <p:ext uri="{BB962C8B-B14F-4D97-AF65-F5344CB8AC3E}">
        <p14:creationId xmlns:p14="http://schemas.microsoft.com/office/powerpoint/2010/main" val="3428692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59FE81-67A9-6E40-ADC6-2BF767086C53}"/>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EB8648C4-27C6-9246-BEC9-CF898D42E5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CA8D63F0-D37B-814A-95FC-6B573826E074}"/>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C6F134D5-1EF0-2440-B2D4-15521C6B169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A4365D4F-6252-2B43-AD22-5E93B016E8D9}"/>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13ED0535-B9C9-D74D-A415-25CC5435E27D}"/>
              </a:ext>
            </a:extLst>
          </p:cNvPr>
          <p:cNvSpPr>
            <a:spLocks noGrp="1"/>
          </p:cNvSpPr>
          <p:nvPr>
            <p:ph type="dt" sz="half" idx="10"/>
          </p:nvPr>
        </p:nvSpPr>
        <p:spPr/>
        <p:txBody>
          <a:bodyPr/>
          <a:lstStyle/>
          <a:p>
            <a:fld id="{1550A4D4-EFFE-464C-B2AF-DBBA5A1D9436}" type="datetimeFigureOut">
              <a:rPr lang="fr-FR" smtClean="0"/>
              <a:t>19/10/2020</a:t>
            </a:fld>
            <a:endParaRPr lang="fr-FR"/>
          </a:p>
        </p:txBody>
      </p:sp>
      <p:sp>
        <p:nvSpPr>
          <p:cNvPr id="8" name="Espace réservé du pied de page 7">
            <a:extLst>
              <a:ext uri="{FF2B5EF4-FFF2-40B4-BE49-F238E27FC236}">
                <a16:creationId xmlns:a16="http://schemas.microsoft.com/office/drawing/2014/main" id="{70FDAC05-1747-F246-97C2-E101A756149E}"/>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685466E6-A41E-634F-8D72-0730E75D6D7E}"/>
              </a:ext>
            </a:extLst>
          </p:cNvPr>
          <p:cNvSpPr>
            <a:spLocks noGrp="1"/>
          </p:cNvSpPr>
          <p:nvPr>
            <p:ph type="sldNum" sz="quarter" idx="12"/>
          </p:nvPr>
        </p:nvSpPr>
        <p:spPr/>
        <p:txBody>
          <a:bodyPr/>
          <a:lstStyle/>
          <a:p>
            <a:fld id="{F30BE3EE-5D42-2D44-8AE0-7926A37AD4D3}" type="slidenum">
              <a:rPr lang="fr-FR" smtClean="0"/>
              <a:t>‹N°›</a:t>
            </a:fld>
            <a:endParaRPr lang="fr-FR"/>
          </a:p>
        </p:txBody>
      </p:sp>
    </p:spTree>
    <p:extLst>
      <p:ext uri="{BB962C8B-B14F-4D97-AF65-F5344CB8AC3E}">
        <p14:creationId xmlns:p14="http://schemas.microsoft.com/office/powerpoint/2010/main" val="2639425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AFB04A-7BB0-7C40-A9F4-1F4D9B4342C7}"/>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51C9FC32-52BD-5244-9E9A-0D2FCD1F52A6}"/>
              </a:ext>
            </a:extLst>
          </p:cNvPr>
          <p:cNvSpPr>
            <a:spLocks noGrp="1"/>
          </p:cNvSpPr>
          <p:nvPr>
            <p:ph type="dt" sz="half" idx="10"/>
          </p:nvPr>
        </p:nvSpPr>
        <p:spPr/>
        <p:txBody>
          <a:bodyPr/>
          <a:lstStyle/>
          <a:p>
            <a:fld id="{1550A4D4-EFFE-464C-B2AF-DBBA5A1D9436}" type="datetimeFigureOut">
              <a:rPr lang="fr-FR" smtClean="0"/>
              <a:t>19/10/2020</a:t>
            </a:fld>
            <a:endParaRPr lang="fr-FR"/>
          </a:p>
        </p:txBody>
      </p:sp>
      <p:sp>
        <p:nvSpPr>
          <p:cNvPr id="4" name="Espace réservé du pied de page 3">
            <a:extLst>
              <a:ext uri="{FF2B5EF4-FFF2-40B4-BE49-F238E27FC236}">
                <a16:creationId xmlns:a16="http://schemas.microsoft.com/office/drawing/2014/main" id="{0D48825F-1291-D547-8CEF-B117DF404694}"/>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2B500B1F-5488-034F-839E-76C107B142D7}"/>
              </a:ext>
            </a:extLst>
          </p:cNvPr>
          <p:cNvSpPr>
            <a:spLocks noGrp="1"/>
          </p:cNvSpPr>
          <p:nvPr>
            <p:ph type="sldNum" sz="quarter" idx="12"/>
          </p:nvPr>
        </p:nvSpPr>
        <p:spPr/>
        <p:txBody>
          <a:bodyPr/>
          <a:lstStyle/>
          <a:p>
            <a:fld id="{F30BE3EE-5D42-2D44-8AE0-7926A37AD4D3}" type="slidenum">
              <a:rPr lang="fr-FR" smtClean="0"/>
              <a:t>‹N°›</a:t>
            </a:fld>
            <a:endParaRPr lang="fr-FR"/>
          </a:p>
        </p:txBody>
      </p:sp>
    </p:spTree>
    <p:extLst>
      <p:ext uri="{BB962C8B-B14F-4D97-AF65-F5344CB8AC3E}">
        <p14:creationId xmlns:p14="http://schemas.microsoft.com/office/powerpoint/2010/main" val="805054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DE1C7720-5720-0642-B181-CDCA807BEF57}"/>
              </a:ext>
            </a:extLst>
          </p:cNvPr>
          <p:cNvSpPr>
            <a:spLocks noGrp="1"/>
          </p:cNvSpPr>
          <p:nvPr>
            <p:ph type="dt" sz="half" idx="10"/>
          </p:nvPr>
        </p:nvSpPr>
        <p:spPr/>
        <p:txBody>
          <a:bodyPr/>
          <a:lstStyle/>
          <a:p>
            <a:fld id="{1550A4D4-EFFE-464C-B2AF-DBBA5A1D9436}" type="datetimeFigureOut">
              <a:rPr lang="fr-FR" smtClean="0"/>
              <a:t>19/10/2020</a:t>
            </a:fld>
            <a:endParaRPr lang="fr-FR"/>
          </a:p>
        </p:txBody>
      </p:sp>
      <p:sp>
        <p:nvSpPr>
          <p:cNvPr id="3" name="Espace réservé du pied de page 2">
            <a:extLst>
              <a:ext uri="{FF2B5EF4-FFF2-40B4-BE49-F238E27FC236}">
                <a16:creationId xmlns:a16="http://schemas.microsoft.com/office/drawing/2014/main" id="{5D3266E4-7B67-3149-BA75-37E6C58FB53D}"/>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FDDD18C5-ECC9-E243-A694-007E0C79F00C}"/>
              </a:ext>
            </a:extLst>
          </p:cNvPr>
          <p:cNvSpPr>
            <a:spLocks noGrp="1"/>
          </p:cNvSpPr>
          <p:nvPr>
            <p:ph type="sldNum" sz="quarter" idx="12"/>
          </p:nvPr>
        </p:nvSpPr>
        <p:spPr/>
        <p:txBody>
          <a:bodyPr/>
          <a:lstStyle/>
          <a:p>
            <a:fld id="{F30BE3EE-5D42-2D44-8AE0-7926A37AD4D3}" type="slidenum">
              <a:rPr lang="fr-FR" smtClean="0"/>
              <a:t>‹N°›</a:t>
            </a:fld>
            <a:endParaRPr lang="fr-FR"/>
          </a:p>
        </p:txBody>
      </p:sp>
    </p:spTree>
    <p:extLst>
      <p:ext uri="{BB962C8B-B14F-4D97-AF65-F5344CB8AC3E}">
        <p14:creationId xmlns:p14="http://schemas.microsoft.com/office/powerpoint/2010/main" val="4118530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B725662-4084-324C-9897-58665D99004A}"/>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96F0B462-E139-E44E-9323-BA26D637D8F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A2F56CB6-2F15-5747-90EB-93AB1A180A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EA44EE3B-B7BA-E948-A405-D12B9136C98A}"/>
              </a:ext>
            </a:extLst>
          </p:cNvPr>
          <p:cNvSpPr>
            <a:spLocks noGrp="1"/>
          </p:cNvSpPr>
          <p:nvPr>
            <p:ph type="dt" sz="half" idx="10"/>
          </p:nvPr>
        </p:nvSpPr>
        <p:spPr/>
        <p:txBody>
          <a:bodyPr/>
          <a:lstStyle/>
          <a:p>
            <a:fld id="{1550A4D4-EFFE-464C-B2AF-DBBA5A1D9436}" type="datetimeFigureOut">
              <a:rPr lang="fr-FR" smtClean="0"/>
              <a:t>19/10/2020</a:t>
            </a:fld>
            <a:endParaRPr lang="fr-FR"/>
          </a:p>
        </p:txBody>
      </p:sp>
      <p:sp>
        <p:nvSpPr>
          <p:cNvPr id="6" name="Espace réservé du pied de page 5">
            <a:extLst>
              <a:ext uri="{FF2B5EF4-FFF2-40B4-BE49-F238E27FC236}">
                <a16:creationId xmlns:a16="http://schemas.microsoft.com/office/drawing/2014/main" id="{1BF083C6-5698-AC45-B004-AAAA5281FA7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29F61070-3497-8448-87ED-73671C29BBCD}"/>
              </a:ext>
            </a:extLst>
          </p:cNvPr>
          <p:cNvSpPr>
            <a:spLocks noGrp="1"/>
          </p:cNvSpPr>
          <p:nvPr>
            <p:ph type="sldNum" sz="quarter" idx="12"/>
          </p:nvPr>
        </p:nvSpPr>
        <p:spPr/>
        <p:txBody>
          <a:bodyPr/>
          <a:lstStyle/>
          <a:p>
            <a:fld id="{F30BE3EE-5D42-2D44-8AE0-7926A37AD4D3}" type="slidenum">
              <a:rPr lang="fr-FR" smtClean="0"/>
              <a:t>‹N°›</a:t>
            </a:fld>
            <a:endParaRPr lang="fr-FR"/>
          </a:p>
        </p:txBody>
      </p:sp>
    </p:spTree>
    <p:extLst>
      <p:ext uri="{BB962C8B-B14F-4D97-AF65-F5344CB8AC3E}">
        <p14:creationId xmlns:p14="http://schemas.microsoft.com/office/powerpoint/2010/main" val="592562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5AA650D-06CE-3442-BE75-FA4241FE9C2E}"/>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72560F6E-64B8-D841-8BD0-376087B662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46B23948-E878-294E-80A6-CAF36F4E52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623162A4-F4BC-A94F-93DD-B0D177A59A90}"/>
              </a:ext>
            </a:extLst>
          </p:cNvPr>
          <p:cNvSpPr>
            <a:spLocks noGrp="1"/>
          </p:cNvSpPr>
          <p:nvPr>
            <p:ph type="dt" sz="half" idx="10"/>
          </p:nvPr>
        </p:nvSpPr>
        <p:spPr/>
        <p:txBody>
          <a:bodyPr/>
          <a:lstStyle/>
          <a:p>
            <a:fld id="{1550A4D4-EFFE-464C-B2AF-DBBA5A1D9436}" type="datetimeFigureOut">
              <a:rPr lang="fr-FR" smtClean="0"/>
              <a:t>19/10/2020</a:t>
            </a:fld>
            <a:endParaRPr lang="fr-FR"/>
          </a:p>
        </p:txBody>
      </p:sp>
      <p:sp>
        <p:nvSpPr>
          <p:cNvPr id="6" name="Espace réservé du pied de page 5">
            <a:extLst>
              <a:ext uri="{FF2B5EF4-FFF2-40B4-BE49-F238E27FC236}">
                <a16:creationId xmlns:a16="http://schemas.microsoft.com/office/drawing/2014/main" id="{E1B4AF93-EA12-2E46-992E-CF65C6A774C6}"/>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8C8D9B0-B4F9-0247-A57D-5CCE8FB28F9F}"/>
              </a:ext>
            </a:extLst>
          </p:cNvPr>
          <p:cNvSpPr>
            <a:spLocks noGrp="1"/>
          </p:cNvSpPr>
          <p:nvPr>
            <p:ph type="sldNum" sz="quarter" idx="12"/>
          </p:nvPr>
        </p:nvSpPr>
        <p:spPr/>
        <p:txBody>
          <a:bodyPr/>
          <a:lstStyle/>
          <a:p>
            <a:fld id="{F30BE3EE-5D42-2D44-8AE0-7926A37AD4D3}" type="slidenum">
              <a:rPr lang="fr-FR" smtClean="0"/>
              <a:t>‹N°›</a:t>
            </a:fld>
            <a:endParaRPr lang="fr-FR"/>
          </a:p>
        </p:txBody>
      </p:sp>
    </p:spTree>
    <p:extLst>
      <p:ext uri="{BB962C8B-B14F-4D97-AF65-F5344CB8AC3E}">
        <p14:creationId xmlns:p14="http://schemas.microsoft.com/office/powerpoint/2010/main" val="4023076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96A9534E-ADA7-8749-AD18-2E178E44B65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9C6A0356-4AA5-5844-98A6-02FF0EF64E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800190A-B016-5A47-B4BB-E41AE052396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50A4D4-EFFE-464C-B2AF-DBBA5A1D9436}" type="datetimeFigureOut">
              <a:rPr lang="fr-FR" smtClean="0"/>
              <a:t>19/10/2020</a:t>
            </a:fld>
            <a:endParaRPr lang="fr-FR"/>
          </a:p>
        </p:txBody>
      </p:sp>
      <p:sp>
        <p:nvSpPr>
          <p:cNvPr id="5" name="Espace réservé du pied de page 4">
            <a:extLst>
              <a:ext uri="{FF2B5EF4-FFF2-40B4-BE49-F238E27FC236}">
                <a16:creationId xmlns:a16="http://schemas.microsoft.com/office/drawing/2014/main" id="{1D234779-81D6-9644-93BB-9E5ECCF91FB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23F2DDBD-1F35-C648-A7C9-D4EA6F0702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BE3EE-5D42-2D44-8AE0-7926A37AD4D3}" type="slidenum">
              <a:rPr lang="fr-FR" smtClean="0"/>
              <a:t>‹N°›</a:t>
            </a:fld>
            <a:endParaRPr lang="fr-FR"/>
          </a:p>
        </p:txBody>
      </p:sp>
    </p:spTree>
    <p:extLst>
      <p:ext uri="{BB962C8B-B14F-4D97-AF65-F5344CB8AC3E}">
        <p14:creationId xmlns:p14="http://schemas.microsoft.com/office/powerpoint/2010/main" val="32483985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8" Type="http://schemas.openxmlformats.org/officeDocument/2006/relationships/hyperlink" Target="https://3eservices.com/" TargetMode="External"/><Relationship Id="rId3" Type="http://schemas.openxmlformats.org/officeDocument/2006/relationships/image" Target="../media/image7.png"/><Relationship Id="rId7" Type="http://schemas.openxmlformats.org/officeDocument/2006/relationships/hyperlink" Target="mailto:3eservices@3eservices.com" TargetMode="External"/><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hyperlink" Target="http://www.fitin-network.com/" TargetMode="External"/><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5.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C9BD04-0557-5D44-B6A4-20D1240B7989}"/>
              </a:ext>
            </a:extLst>
          </p:cNvPr>
          <p:cNvSpPr/>
          <p:nvPr/>
        </p:nvSpPr>
        <p:spPr>
          <a:xfrm>
            <a:off x="7151866" y="1874793"/>
            <a:ext cx="5040134" cy="4985338"/>
          </a:xfrm>
          <a:prstGeom prst="rect">
            <a:avLst/>
          </a:prstGeom>
          <a:solidFill>
            <a:srgbClr val="2E55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 sz="4000" b="1" dirty="0">
                <a:latin typeface="Ebrima" panose="02000000000000000000" pitchFamily="2" charset="0"/>
                <a:ea typeface="Ebrima" panose="02000000000000000000" pitchFamily="2" charset="0"/>
                <a:cs typeface="Ebrima" panose="02000000000000000000" pitchFamily="2" charset="0"/>
              </a:rPr>
              <a:t>Comment booster ses investissements pendant la crise du COVID-19 ?</a:t>
            </a:r>
            <a:endParaRPr lang="fr-FR" sz="4000" b="1" dirty="0">
              <a:latin typeface="Ebrima" panose="02000000000000000000" pitchFamily="2" charset="0"/>
              <a:ea typeface="Ebrima" panose="02000000000000000000" pitchFamily="2" charset="0"/>
              <a:cs typeface="Ebrima" panose="02000000000000000000" pitchFamily="2" charset="0"/>
            </a:endParaRPr>
          </a:p>
        </p:txBody>
      </p:sp>
      <p:pic>
        <p:nvPicPr>
          <p:cNvPr id="2" name="Image 1" descr="Une image contenant extérieur, signe, assis, poteau&#10;&#10;Description générée automatiquement">
            <a:extLst>
              <a:ext uri="{FF2B5EF4-FFF2-40B4-BE49-F238E27FC236}">
                <a16:creationId xmlns:a16="http://schemas.microsoft.com/office/drawing/2014/main" id="{C5E290D0-F504-C042-A8A4-C6709E88C6AC}"/>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83550" y="168428"/>
            <a:ext cx="1372137" cy="1372137"/>
          </a:xfrm>
          <a:prstGeom prst="rect">
            <a:avLst/>
          </a:prstGeom>
        </p:spPr>
      </p:pic>
      <p:sp>
        <p:nvSpPr>
          <p:cNvPr id="4" name="ZoneTexte 3">
            <a:extLst>
              <a:ext uri="{FF2B5EF4-FFF2-40B4-BE49-F238E27FC236}">
                <a16:creationId xmlns:a16="http://schemas.microsoft.com/office/drawing/2014/main" id="{9B043D9F-315C-544D-ACEF-2291E1E8738D}"/>
              </a:ext>
            </a:extLst>
          </p:cNvPr>
          <p:cNvSpPr txBox="1"/>
          <p:nvPr/>
        </p:nvSpPr>
        <p:spPr>
          <a:xfrm>
            <a:off x="1458097" y="444843"/>
            <a:ext cx="5320390" cy="830997"/>
          </a:xfrm>
          <a:prstGeom prst="rect">
            <a:avLst/>
          </a:prstGeom>
          <a:noFill/>
        </p:spPr>
        <p:txBody>
          <a:bodyPr wrap="square" rtlCol="0">
            <a:spAutoFit/>
          </a:bodyPr>
          <a:lstStyle/>
          <a:p>
            <a:r>
              <a:rPr lang="fr-FR" sz="2800" b="1" dirty="0">
                <a:solidFill>
                  <a:srgbClr val="2E5597"/>
                </a:solidFill>
                <a:latin typeface="Helvetica" pitchFamily="2" charset="0"/>
                <a:ea typeface="Helvetica Neue" panose="02000503000000020004" pitchFamily="2" charset="0"/>
                <a:cs typeface="Helvetica Neue" panose="02000503000000020004" pitchFamily="2" charset="0"/>
              </a:rPr>
              <a:t>FIT in NETWORK®</a:t>
            </a:r>
          </a:p>
          <a:p>
            <a:r>
              <a:rPr lang="fr-FR" sz="2000" i="1" dirty="0">
                <a:solidFill>
                  <a:srgbClr val="ED594F"/>
                </a:solidFill>
                <a:latin typeface="Helvetica" pitchFamily="2" charset="0"/>
                <a:ea typeface="Helvetica Neue" panose="02000503000000020004" pitchFamily="2" charset="0"/>
                <a:cs typeface="Helvetica Neue" panose="02000503000000020004" pitchFamily="2" charset="0"/>
              </a:rPr>
              <a:t>Transition </a:t>
            </a:r>
            <a:r>
              <a:rPr lang="fr-FR" sz="2000" i="1" dirty="0" err="1">
                <a:solidFill>
                  <a:srgbClr val="ED594F"/>
                </a:solidFill>
                <a:latin typeface="Helvetica" pitchFamily="2" charset="0"/>
                <a:ea typeface="Helvetica Neue" panose="02000503000000020004" pitchFamily="2" charset="0"/>
                <a:cs typeface="Helvetica Neue" panose="02000503000000020004" pitchFamily="2" charset="0"/>
              </a:rPr>
              <a:t>competence</a:t>
            </a:r>
            <a:r>
              <a:rPr lang="fr-FR" sz="2000" i="1" dirty="0">
                <a:solidFill>
                  <a:srgbClr val="ED594F"/>
                </a:solidFill>
                <a:latin typeface="Helvetica" pitchFamily="2" charset="0"/>
                <a:ea typeface="Helvetica Neue" panose="02000503000000020004" pitchFamily="2" charset="0"/>
                <a:cs typeface="Helvetica Neue" panose="02000503000000020004" pitchFamily="2" charset="0"/>
              </a:rPr>
              <a:t> in action !</a:t>
            </a:r>
          </a:p>
        </p:txBody>
      </p:sp>
      <p:sp>
        <p:nvSpPr>
          <p:cNvPr id="5" name="Rectangle 4">
            <a:extLst>
              <a:ext uri="{FF2B5EF4-FFF2-40B4-BE49-F238E27FC236}">
                <a16:creationId xmlns:a16="http://schemas.microsoft.com/office/drawing/2014/main" id="{E0169A19-3C24-A945-9930-8443BD2FA3D3}"/>
              </a:ext>
            </a:extLst>
          </p:cNvPr>
          <p:cNvSpPr/>
          <p:nvPr/>
        </p:nvSpPr>
        <p:spPr>
          <a:xfrm rot="16200000">
            <a:off x="5902464" y="-4352426"/>
            <a:ext cx="239744" cy="12339293"/>
          </a:xfrm>
          <a:prstGeom prst="rect">
            <a:avLst/>
          </a:prstGeom>
          <a:solidFill>
            <a:srgbClr val="ED59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a:extLst>
              <a:ext uri="{FF2B5EF4-FFF2-40B4-BE49-F238E27FC236}">
                <a16:creationId xmlns:a16="http://schemas.microsoft.com/office/drawing/2014/main" id="{618BB5B4-5A0C-5041-A531-9911625D436C}"/>
              </a:ext>
            </a:extLst>
          </p:cNvPr>
          <p:cNvSpPr/>
          <p:nvPr/>
        </p:nvSpPr>
        <p:spPr>
          <a:xfrm>
            <a:off x="6867824" y="0"/>
            <a:ext cx="298374" cy="7159193"/>
          </a:xfrm>
          <a:prstGeom prst="rect">
            <a:avLst/>
          </a:prstGeom>
          <a:solidFill>
            <a:srgbClr val="ED59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a:extLst>
              <a:ext uri="{FF2B5EF4-FFF2-40B4-BE49-F238E27FC236}">
                <a16:creationId xmlns:a16="http://schemas.microsoft.com/office/drawing/2014/main" id="{E8BD35F4-0AC8-5B4A-9E61-880BDF0B7CA3}"/>
              </a:ext>
            </a:extLst>
          </p:cNvPr>
          <p:cNvSpPr txBox="1"/>
          <p:nvPr/>
        </p:nvSpPr>
        <p:spPr>
          <a:xfrm>
            <a:off x="7247449" y="378863"/>
            <a:ext cx="4787589" cy="923330"/>
          </a:xfrm>
          <a:prstGeom prst="rect">
            <a:avLst/>
          </a:prstGeom>
          <a:solidFill>
            <a:schemeClr val="bg1"/>
          </a:solidFill>
        </p:spPr>
        <p:txBody>
          <a:bodyPr wrap="square" rtlCol="0" anchor="ctr">
            <a:spAutoFit/>
          </a:bodyPr>
          <a:lstStyle/>
          <a:p>
            <a:pPr algn="r"/>
            <a:r>
              <a:rPr lang="fr-FR" sz="2700" b="1" dirty="0">
                <a:solidFill>
                  <a:srgbClr val="ED594F"/>
                </a:solidFill>
                <a:latin typeface="Ebrima" panose="02000000000000000000" pitchFamily="2" charset="0"/>
                <a:ea typeface="Ebrima" panose="02000000000000000000" pitchFamily="2" charset="0"/>
                <a:cs typeface="Ebrima" panose="02000000000000000000" pitchFamily="2" charset="0"/>
              </a:rPr>
              <a:t>Dossier d’information</a:t>
            </a:r>
          </a:p>
          <a:p>
            <a:pPr algn="r"/>
            <a:r>
              <a:rPr lang="fr-FR" sz="2700" b="1" dirty="0">
                <a:solidFill>
                  <a:srgbClr val="ED594F"/>
                </a:solidFill>
                <a:latin typeface="Ebrima" panose="02000000000000000000" pitchFamily="2" charset="0"/>
                <a:ea typeface="Ebrima" panose="02000000000000000000" pitchFamily="2" charset="0"/>
                <a:cs typeface="Ebrima" panose="02000000000000000000" pitchFamily="2" charset="0"/>
              </a:rPr>
              <a:t>Octobre 2020</a:t>
            </a:r>
          </a:p>
        </p:txBody>
      </p:sp>
      <p:pic>
        <p:nvPicPr>
          <p:cNvPr id="10" name="Image 9" descr="Une image contenant intérieur, table, homme, debout&#10;&#10;Description générée automatiquement">
            <a:extLst>
              <a:ext uri="{FF2B5EF4-FFF2-40B4-BE49-F238E27FC236}">
                <a16:creationId xmlns:a16="http://schemas.microsoft.com/office/drawing/2014/main" id="{31C1478B-3561-5C4A-9082-008B11603DF7}"/>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2556" y="1914196"/>
            <a:ext cx="6926318" cy="4943804"/>
          </a:xfrm>
          <a:prstGeom prst="rect">
            <a:avLst/>
          </a:prstGeom>
        </p:spPr>
      </p:pic>
      <p:pic>
        <p:nvPicPr>
          <p:cNvPr id="3" name="Google Shape;2029;p75">
            <a:extLst>
              <a:ext uri="{FF2B5EF4-FFF2-40B4-BE49-F238E27FC236}">
                <a16:creationId xmlns:a16="http://schemas.microsoft.com/office/drawing/2014/main" id="{74CF8D21-8864-2E42-85D1-0BB1B41E3F6C}"/>
              </a:ext>
            </a:extLst>
          </p:cNvPr>
          <p:cNvPicPr preferRelativeResize="0"/>
          <p:nvPr/>
        </p:nvPicPr>
        <p:blipFill>
          <a:blip r:embed="rId4" cstate="email">
            <a:alphaModFix/>
            <a:extLst>
              <a:ext uri="{28A0092B-C50C-407E-A947-70E740481C1C}">
                <a14:useLocalDpi xmlns:a14="http://schemas.microsoft.com/office/drawing/2010/main"/>
              </a:ext>
            </a:extLst>
          </a:blip>
          <a:stretch>
            <a:fillRect/>
          </a:stretch>
        </p:blipFill>
        <p:spPr>
          <a:xfrm>
            <a:off x="7256613" y="267551"/>
            <a:ext cx="1013254" cy="1013254"/>
          </a:xfrm>
          <a:prstGeom prst="rect">
            <a:avLst/>
          </a:prstGeom>
          <a:noFill/>
          <a:ln>
            <a:noFill/>
          </a:ln>
        </p:spPr>
      </p:pic>
    </p:spTree>
    <p:extLst>
      <p:ext uri="{BB962C8B-B14F-4D97-AF65-F5344CB8AC3E}">
        <p14:creationId xmlns:p14="http://schemas.microsoft.com/office/powerpoint/2010/main" val="12484614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Forme libre 39">
            <a:extLst>
              <a:ext uri="{FF2B5EF4-FFF2-40B4-BE49-F238E27FC236}">
                <a16:creationId xmlns:a16="http://schemas.microsoft.com/office/drawing/2014/main" id="{2D60C69E-4E5D-474F-9ADF-F256AE334623}"/>
              </a:ext>
            </a:extLst>
          </p:cNvPr>
          <p:cNvSpPr/>
          <p:nvPr/>
        </p:nvSpPr>
        <p:spPr>
          <a:xfrm>
            <a:off x="10272156" y="6044540"/>
            <a:ext cx="1919844" cy="813460"/>
          </a:xfrm>
          <a:custGeom>
            <a:avLst/>
            <a:gdLst>
              <a:gd name="connsiteX0" fmla="*/ 1567543 w 1567543"/>
              <a:gd name="connsiteY0" fmla="*/ 0 h 1033153"/>
              <a:gd name="connsiteX1" fmla="*/ 1567543 w 1567543"/>
              <a:gd name="connsiteY1" fmla="*/ 1033153 h 1033153"/>
              <a:gd name="connsiteX2" fmla="*/ 0 w 1567543"/>
              <a:gd name="connsiteY2" fmla="*/ 1033153 h 1033153"/>
              <a:gd name="connsiteX3" fmla="*/ 1567543 w 1567543"/>
              <a:gd name="connsiteY3" fmla="*/ 0 h 1033153"/>
            </a:gdLst>
            <a:ahLst/>
            <a:cxnLst>
              <a:cxn ang="0">
                <a:pos x="connsiteX0" y="connsiteY0"/>
              </a:cxn>
              <a:cxn ang="0">
                <a:pos x="connsiteX1" y="connsiteY1"/>
              </a:cxn>
              <a:cxn ang="0">
                <a:pos x="connsiteX2" y="connsiteY2"/>
              </a:cxn>
              <a:cxn ang="0">
                <a:pos x="connsiteX3" y="connsiteY3"/>
              </a:cxn>
            </a:cxnLst>
            <a:rect l="l" t="t" r="r" b="b"/>
            <a:pathLst>
              <a:path w="1567543" h="1033153">
                <a:moveTo>
                  <a:pt x="1567543" y="0"/>
                </a:moveTo>
                <a:lnTo>
                  <a:pt x="1567543" y="1033153"/>
                </a:lnTo>
                <a:lnTo>
                  <a:pt x="0" y="1033153"/>
                </a:lnTo>
                <a:lnTo>
                  <a:pt x="1567543" y="0"/>
                </a:lnTo>
                <a:close/>
              </a:path>
            </a:pathLst>
          </a:custGeom>
          <a:solidFill>
            <a:srgbClr val="ED594F"/>
          </a:solidFill>
          <a:ln>
            <a:solidFill>
              <a:srgbClr val="ED59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Forme libre 27">
            <a:extLst>
              <a:ext uri="{FF2B5EF4-FFF2-40B4-BE49-F238E27FC236}">
                <a16:creationId xmlns:a16="http://schemas.microsoft.com/office/drawing/2014/main" id="{08C7F06A-3CC8-0C4B-8E73-DC0D56168B52}"/>
              </a:ext>
            </a:extLst>
          </p:cNvPr>
          <p:cNvSpPr/>
          <p:nvPr/>
        </p:nvSpPr>
        <p:spPr>
          <a:xfrm>
            <a:off x="7821881" y="-95003"/>
            <a:ext cx="4528457" cy="1425039"/>
          </a:xfrm>
          <a:custGeom>
            <a:avLst/>
            <a:gdLst>
              <a:gd name="connsiteX0" fmla="*/ 4358244 w 4370119"/>
              <a:gd name="connsiteY0" fmla="*/ 0 h 1330036"/>
              <a:gd name="connsiteX1" fmla="*/ 0 w 4370119"/>
              <a:gd name="connsiteY1" fmla="*/ 23751 h 1330036"/>
              <a:gd name="connsiteX2" fmla="*/ 1318161 w 4370119"/>
              <a:gd name="connsiteY2" fmla="*/ 1056904 h 1330036"/>
              <a:gd name="connsiteX3" fmla="*/ 4370119 w 4370119"/>
              <a:gd name="connsiteY3" fmla="*/ 1330036 h 1330036"/>
              <a:gd name="connsiteX4" fmla="*/ 4358244 w 4370119"/>
              <a:gd name="connsiteY4" fmla="*/ 0 h 1330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70119" h="1330036">
                <a:moveTo>
                  <a:pt x="4358244" y="0"/>
                </a:moveTo>
                <a:lnTo>
                  <a:pt x="0" y="23751"/>
                </a:lnTo>
                <a:lnTo>
                  <a:pt x="1318161" y="1056904"/>
                </a:lnTo>
                <a:lnTo>
                  <a:pt x="4370119" y="1330036"/>
                </a:lnTo>
                <a:lnTo>
                  <a:pt x="4358244" y="0"/>
                </a:lnTo>
                <a:close/>
              </a:path>
            </a:pathLst>
          </a:custGeom>
          <a:solidFill>
            <a:srgbClr val="C7C8CC"/>
          </a:solidFill>
          <a:ln>
            <a:solidFill>
              <a:srgbClr val="C7C8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Espace réservé du numéro de diapositive 2">
            <a:extLst>
              <a:ext uri="{FF2B5EF4-FFF2-40B4-BE49-F238E27FC236}">
                <a16:creationId xmlns:a16="http://schemas.microsoft.com/office/drawing/2014/main" id="{BAE79587-BC76-2A49-8313-86A5A4AEF868}"/>
              </a:ext>
            </a:extLst>
          </p:cNvPr>
          <p:cNvSpPr>
            <a:spLocks noGrp="1"/>
          </p:cNvSpPr>
          <p:nvPr>
            <p:ph type="sldNum" sz="quarter" idx="12"/>
          </p:nvPr>
        </p:nvSpPr>
        <p:spPr>
          <a:xfrm>
            <a:off x="11491786" y="6364815"/>
            <a:ext cx="618189" cy="432000"/>
          </a:xfrm>
        </p:spPr>
        <p:txBody>
          <a:bodyPr/>
          <a:lstStyle/>
          <a:p>
            <a:fld id="{78594CEA-2AE0-F744-94E1-49160002DAE5}" type="slidenum">
              <a:rPr lang="fr-FR" smtClean="0"/>
              <a:pPr/>
              <a:t>10</a:t>
            </a:fld>
            <a:endParaRPr lang="fr-FR" dirty="0"/>
          </a:p>
        </p:txBody>
      </p:sp>
      <p:sp>
        <p:nvSpPr>
          <p:cNvPr id="7" name="Rectangle 6">
            <a:extLst>
              <a:ext uri="{FF2B5EF4-FFF2-40B4-BE49-F238E27FC236}">
                <a16:creationId xmlns:a16="http://schemas.microsoft.com/office/drawing/2014/main" id="{A1D21F2E-8AD7-BF4E-9238-0B6EF042F2CD}"/>
              </a:ext>
            </a:extLst>
          </p:cNvPr>
          <p:cNvSpPr/>
          <p:nvPr/>
        </p:nvSpPr>
        <p:spPr>
          <a:xfrm>
            <a:off x="2873830" y="6453188"/>
            <a:ext cx="6004000" cy="1732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chemeClr val="bg1">
                    <a:lumMod val="75000"/>
                  </a:schemeClr>
                </a:solidFill>
              </a:rPr>
              <a:t>FIT in NETWORK® - Comment booster ses investissement pendant la crise covid-19?</a:t>
            </a:r>
          </a:p>
        </p:txBody>
      </p:sp>
      <p:cxnSp>
        <p:nvCxnSpPr>
          <p:cNvPr id="25" name="Connecteur droit 24">
            <a:extLst>
              <a:ext uri="{FF2B5EF4-FFF2-40B4-BE49-F238E27FC236}">
                <a16:creationId xmlns:a16="http://schemas.microsoft.com/office/drawing/2014/main" id="{BA42322E-622A-B842-ACDC-3901418E18B8}"/>
              </a:ext>
            </a:extLst>
          </p:cNvPr>
          <p:cNvCxnSpPr>
            <a:cxnSpLocks/>
          </p:cNvCxnSpPr>
          <p:nvPr/>
        </p:nvCxnSpPr>
        <p:spPr>
          <a:xfrm>
            <a:off x="767408" y="476672"/>
            <a:ext cx="9535885" cy="0"/>
          </a:xfrm>
          <a:prstGeom prst="line">
            <a:avLst/>
          </a:prstGeom>
          <a:ln>
            <a:solidFill>
              <a:srgbClr val="ED594F"/>
            </a:solidFill>
          </a:ln>
        </p:spPr>
        <p:style>
          <a:lnRef idx="1">
            <a:schemeClr val="accent1"/>
          </a:lnRef>
          <a:fillRef idx="0">
            <a:schemeClr val="accent1"/>
          </a:fillRef>
          <a:effectRef idx="0">
            <a:schemeClr val="accent1"/>
          </a:effectRef>
          <a:fontRef idx="minor">
            <a:schemeClr val="tx1"/>
          </a:fontRef>
        </p:style>
      </p:cxnSp>
      <p:pic>
        <p:nvPicPr>
          <p:cNvPr id="29" name="Image 28" descr="Une image contenant extérieur, signe, assis, poteau&#10;&#10;Description générée automatiquement">
            <a:extLst>
              <a:ext uri="{FF2B5EF4-FFF2-40B4-BE49-F238E27FC236}">
                <a16:creationId xmlns:a16="http://schemas.microsoft.com/office/drawing/2014/main" id="{107BDD7D-54D8-5942-B078-EDAAF66D39AD}"/>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903741" y="0"/>
            <a:ext cx="924102" cy="924102"/>
          </a:xfrm>
          <a:prstGeom prst="rect">
            <a:avLst/>
          </a:prstGeom>
        </p:spPr>
      </p:pic>
      <p:pic>
        <p:nvPicPr>
          <p:cNvPr id="14" name="Image 13">
            <a:extLst>
              <a:ext uri="{FF2B5EF4-FFF2-40B4-BE49-F238E27FC236}">
                <a16:creationId xmlns:a16="http://schemas.microsoft.com/office/drawing/2014/main" id="{3FBD91FA-A76A-AB4A-8017-B77A614F6D1A}"/>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914401" y="4085112"/>
            <a:ext cx="10545288" cy="1828799"/>
          </a:xfrm>
          <a:prstGeom prst="rect">
            <a:avLst/>
          </a:prstGeom>
        </p:spPr>
      </p:pic>
      <p:pic>
        <p:nvPicPr>
          <p:cNvPr id="15" name="Image 14">
            <a:extLst>
              <a:ext uri="{FF2B5EF4-FFF2-40B4-BE49-F238E27FC236}">
                <a16:creationId xmlns:a16="http://schemas.microsoft.com/office/drawing/2014/main" id="{D3F2C180-D55C-0849-83D3-68D0194E3F2D}"/>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911225" y="1828801"/>
            <a:ext cx="10631591" cy="1698170"/>
          </a:xfrm>
          <a:prstGeom prst="rect">
            <a:avLst/>
          </a:prstGeom>
        </p:spPr>
      </p:pic>
      <p:sp>
        <p:nvSpPr>
          <p:cNvPr id="16" name="Espace réservé du numéro de diapositive 2">
            <a:extLst>
              <a:ext uri="{FF2B5EF4-FFF2-40B4-BE49-F238E27FC236}">
                <a16:creationId xmlns:a16="http://schemas.microsoft.com/office/drawing/2014/main" id="{0211347A-A7E5-074C-8A30-58E4C8CD3FED}"/>
              </a:ext>
            </a:extLst>
          </p:cNvPr>
          <p:cNvSpPr txBox="1">
            <a:spLocks/>
          </p:cNvSpPr>
          <p:nvPr/>
        </p:nvSpPr>
        <p:spPr>
          <a:xfrm>
            <a:off x="11491786" y="6364815"/>
            <a:ext cx="618189" cy="432000"/>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8594CEA-2AE0-F744-94E1-49160002DAE5}" type="slidenum">
              <a:rPr lang="fr-FR" smtClean="0"/>
              <a:pPr/>
              <a:t>10</a:t>
            </a:fld>
            <a:endParaRPr lang="fr-FR"/>
          </a:p>
        </p:txBody>
      </p:sp>
      <p:pic>
        <p:nvPicPr>
          <p:cNvPr id="18" name="Image 17" descr="Une image contenant personne, homme, intérieur, complet&#10;&#10;Description générée automatiquement">
            <a:extLst>
              <a:ext uri="{FF2B5EF4-FFF2-40B4-BE49-F238E27FC236}">
                <a16:creationId xmlns:a16="http://schemas.microsoft.com/office/drawing/2014/main" id="{E165435C-8EE6-2749-9D9B-EAB52B03041F}"/>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82659" y="1317023"/>
            <a:ext cx="1097716" cy="1097716"/>
          </a:xfrm>
          <a:prstGeom prst="rect">
            <a:avLst/>
          </a:prstGeom>
        </p:spPr>
      </p:pic>
      <p:sp>
        <p:nvSpPr>
          <p:cNvPr id="19" name="Rectangle 18">
            <a:extLst>
              <a:ext uri="{FF2B5EF4-FFF2-40B4-BE49-F238E27FC236}">
                <a16:creationId xmlns:a16="http://schemas.microsoft.com/office/drawing/2014/main" id="{E498CB2F-F23B-AC4D-89AD-C30ADB6CDB5D}"/>
              </a:ext>
            </a:extLst>
          </p:cNvPr>
          <p:cNvSpPr/>
          <p:nvPr/>
        </p:nvSpPr>
        <p:spPr>
          <a:xfrm>
            <a:off x="1580376" y="2033780"/>
            <a:ext cx="2792895" cy="1356269"/>
          </a:xfrm>
          <a:prstGeom prst="rect">
            <a:avLst/>
          </a:prstGeom>
        </p:spPr>
        <p:txBody>
          <a:bodyPr wrap="square">
            <a:spAutoFit/>
          </a:bodyPr>
          <a:lstStyle/>
          <a:p>
            <a:pPr defTabSz="873125" eaLnBrk="0" hangingPunct="0">
              <a:lnSpc>
                <a:spcPct val="90000"/>
              </a:lnSpc>
              <a:spcBef>
                <a:spcPct val="50000"/>
              </a:spcBef>
            </a:pPr>
            <a:r>
              <a:rPr lang="fr-FR" altLang="fr-FR" b="1" dirty="0">
                <a:solidFill>
                  <a:schemeClr val="bg1"/>
                </a:solidFill>
                <a:latin typeface="Ebrima" panose="02000000000000000000" pitchFamily="2" charset="0"/>
                <a:ea typeface="Ebrima" panose="02000000000000000000" pitchFamily="2" charset="0"/>
                <a:cs typeface="Ebrima" panose="02000000000000000000" pitchFamily="2" charset="0"/>
              </a:rPr>
              <a:t>Bruno d’ARTAGNAN</a:t>
            </a:r>
          </a:p>
          <a:p>
            <a:pPr defTabSz="873125" eaLnBrk="0" hangingPunct="0">
              <a:lnSpc>
                <a:spcPct val="90000"/>
              </a:lnSpc>
              <a:spcBef>
                <a:spcPct val="50000"/>
              </a:spcBef>
            </a:pPr>
            <a:endParaRPr lang="fr-FR" altLang="fr-FR" b="1" dirty="0">
              <a:solidFill>
                <a:schemeClr val="bg1"/>
              </a:solidFill>
              <a:latin typeface="Ebrima" panose="02000000000000000000" pitchFamily="2" charset="0"/>
              <a:ea typeface="Ebrima" panose="02000000000000000000" pitchFamily="2" charset="0"/>
              <a:cs typeface="Ebrima" panose="02000000000000000000" pitchFamily="2" charset="0"/>
            </a:endParaRPr>
          </a:p>
          <a:p>
            <a:pPr defTabSz="873125" eaLnBrk="0" hangingPunct="0">
              <a:lnSpc>
                <a:spcPct val="90000"/>
              </a:lnSpc>
              <a:spcBef>
                <a:spcPts val="500"/>
              </a:spcBef>
            </a:pPr>
            <a:r>
              <a:rPr lang="fr-FR" altLang="fr-FR" i="1" dirty="0">
                <a:solidFill>
                  <a:schemeClr val="bg1"/>
                </a:solidFill>
                <a:latin typeface="Ebrima" panose="02000000000000000000" pitchFamily="2" charset="0"/>
                <a:ea typeface="Ebrima" panose="02000000000000000000" pitchFamily="2" charset="0"/>
                <a:cs typeface="Ebrima" panose="02000000000000000000" pitchFamily="2" charset="0"/>
              </a:rPr>
              <a:t>Président de </a:t>
            </a:r>
          </a:p>
          <a:p>
            <a:pPr defTabSz="873125" eaLnBrk="0" hangingPunct="0">
              <a:lnSpc>
                <a:spcPct val="90000"/>
              </a:lnSpc>
              <a:spcBef>
                <a:spcPts val="500"/>
              </a:spcBef>
            </a:pPr>
            <a:r>
              <a:rPr lang="fr-FR" altLang="fr-FR" i="1" dirty="0">
                <a:solidFill>
                  <a:schemeClr val="bg1"/>
                </a:solidFill>
                <a:latin typeface="Ebrima" panose="02000000000000000000" pitchFamily="2" charset="0"/>
                <a:ea typeface="Ebrima" panose="02000000000000000000" pitchFamily="2" charset="0"/>
                <a:cs typeface="Ebrima" panose="02000000000000000000" pitchFamily="2" charset="0"/>
              </a:rPr>
              <a:t>FIT in NETWORK </a:t>
            </a:r>
            <a:r>
              <a:rPr lang="fr-FR" altLang="fr-FR" i="1" baseline="30000" dirty="0">
                <a:solidFill>
                  <a:schemeClr val="bg1"/>
                </a:solidFill>
                <a:latin typeface="Ebrima" panose="02000000000000000000" pitchFamily="2" charset="0"/>
                <a:ea typeface="Ebrima" panose="02000000000000000000" pitchFamily="2" charset="0"/>
                <a:cs typeface="Ebrima" panose="02000000000000000000" pitchFamily="2" charset="0"/>
              </a:rPr>
              <a:t>®</a:t>
            </a:r>
          </a:p>
        </p:txBody>
      </p:sp>
      <p:sp>
        <p:nvSpPr>
          <p:cNvPr id="20" name="ZoneTexte 19">
            <a:extLst>
              <a:ext uri="{FF2B5EF4-FFF2-40B4-BE49-F238E27FC236}">
                <a16:creationId xmlns:a16="http://schemas.microsoft.com/office/drawing/2014/main" id="{8959B100-8720-154A-946B-901CA2698D38}"/>
              </a:ext>
            </a:extLst>
          </p:cNvPr>
          <p:cNvSpPr txBox="1"/>
          <p:nvPr/>
        </p:nvSpPr>
        <p:spPr>
          <a:xfrm>
            <a:off x="4975761" y="1867339"/>
            <a:ext cx="7635833" cy="1600438"/>
          </a:xfrm>
          <a:prstGeom prst="rect">
            <a:avLst/>
          </a:prstGeom>
          <a:noFill/>
        </p:spPr>
        <p:txBody>
          <a:bodyPr wrap="square" rtlCol="0">
            <a:spAutoFit/>
          </a:bodyPr>
          <a:lstStyle/>
          <a:p>
            <a:pPr algn="ctr"/>
            <a:r>
              <a:rPr lang="fr-FR" sz="1400" b="1" dirty="0">
                <a:solidFill>
                  <a:schemeClr val="bg1"/>
                </a:solidFill>
                <a:latin typeface="Ebrima" panose="02000000000000000000" pitchFamily="2" charset="0"/>
                <a:ea typeface="Ebrima" panose="02000000000000000000" pitchFamily="2" charset="0"/>
                <a:cs typeface="Ebrima" panose="02000000000000000000" pitchFamily="2" charset="0"/>
              </a:rPr>
              <a:t>Bureaux</a:t>
            </a:r>
          </a:p>
          <a:p>
            <a:pPr algn="ctr"/>
            <a:r>
              <a:rPr lang="fr-FR" sz="1400" dirty="0">
                <a:solidFill>
                  <a:schemeClr val="bg1"/>
                </a:solidFill>
                <a:latin typeface="Ebrima" panose="02000000000000000000" pitchFamily="2" charset="0"/>
                <a:ea typeface="Ebrima" panose="02000000000000000000" pitchFamily="2" charset="0"/>
                <a:cs typeface="Ebrima" panose="02000000000000000000" pitchFamily="2" charset="0"/>
              </a:rPr>
              <a:t>FIT in NETWORK</a:t>
            </a:r>
            <a:r>
              <a:rPr lang="fr-FR" sz="1400" baseline="30000" dirty="0">
                <a:solidFill>
                  <a:schemeClr val="bg1"/>
                </a:solidFill>
                <a:latin typeface="Ebrima" panose="02000000000000000000" pitchFamily="2" charset="0"/>
                <a:ea typeface="Ebrima" panose="02000000000000000000" pitchFamily="2" charset="0"/>
                <a:cs typeface="Ebrima" panose="02000000000000000000" pitchFamily="2" charset="0"/>
              </a:rPr>
              <a:t> ®</a:t>
            </a:r>
            <a:br>
              <a:rPr lang="fr-FR" sz="1400" dirty="0">
                <a:solidFill>
                  <a:schemeClr val="bg1"/>
                </a:solidFill>
                <a:latin typeface="Ebrima" panose="02000000000000000000" pitchFamily="2" charset="0"/>
                <a:ea typeface="Ebrima" panose="02000000000000000000" pitchFamily="2" charset="0"/>
                <a:cs typeface="Ebrima" panose="02000000000000000000" pitchFamily="2" charset="0"/>
              </a:rPr>
            </a:br>
            <a:r>
              <a:rPr lang="fr-FR" sz="1400" dirty="0">
                <a:solidFill>
                  <a:schemeClr val="bg1"/>
                </a:solidFill>
                <a:latin typeface="Ebrima" panose="02000000000000000000" pitchFamily="2" charset="0"/>
                <a:ea typeface="Ebrima" panose="02000000000000000000" pitchFamily="2" charset="0"/>
                <a:cs typeface="Ebrima" panose="02000000000000000000" pitchFamily="2" charset="0"/>
              </a:rPr>
              <a:t>11 Avenue Myron Herrick, </a:t>
            </a:r>
            <a:br>
              <a:rPr lang="fr-FR" sz="1400" dirty="0">
                <a:solidFill>
                  <a:schemeClr val="bg1"/>
                </a:solidFill>
                <a:latin typeface="Ebrima" panose="02000000000000000000" pitchFamily="2" charset="0"/>
                <a:ea typeface="Ebrima" panose="02000000000000000000" pitchFamily="2" charset="0"/>
                <a:cs typeface="Ebrima" panose="02000000000000000000" pitchFamily="2" charset="0"/>
              </a:rPr>
            </a:br>
            <a:r>
              <a:rPr lang="fr-FR" sz="1400" dirty="0">
                <a:solidFill>
                  <a:schemeClr val="bg1"/>
                </a:solidFill>
                <a:latin typeface="Ebrima" panose="02000000000000000000" pitchFamily="2" charset="0"/>
                <a:ea typeface="Ebrima" panose="02000000000000000000" pitchFamily="2" charset="0"/>
                <a:cs typeface="Ebrima" panose="02000000000000000000" pitchFamily="2" charset="0"/>
              </a:rPr>
              <a:t>75008 Paris</a:t>
            </a:r>
          </a:p>
          <a:p>
            <a:pPr algn="ctr"/>
            <a:r>
              <a:rPr lang="fr-FR" sz="1400" dirty="0" err="1">
                <a:solidFill>
                  <a:schemeClr val="bg1"/>
                </a:solidFill>
                <a:latin typeface="Ebrima" panose="02000000000000000000" pitchFamily="2" charset="0"/>
                <a:ea typeface="Ebrima" panose="02000000000000000000" pitchFamily="2" charset="0"/>
                <a:cs typeface="Ebrima" panose="02000000000000000000" pitchFamily="2" charset="0"/>
              </a:rPr>
              <a:t>contact@fitin-network.com</a:t>
            </a:r>
            <a:endParaRPr lang="fr-FR" sz="1400" dirty="0">
              <a:solidFill>
                <a:schemeClr val="bg1"/>
              </a:solidFill>
              <a:latin typeface="Ebrima" panose="02000000000000000000" pitchFamily="2" charset="0"/>
              <a:ea typeface="Ebrima" panose="02000000000000000000" pitchFamily="2" charset="0"/>
              <a:cs typeface="Ebrima" panose="02000000000000000000" pitchFamily="2" charset="0"/>
            </a:endParaRPr>
          </a:p>
          <a:p>
            <a:pPr algn="ctr"/>
            <a:r>
              <a:rPr lang="fr-FR" sz="1400" dirty="0">
                <a:solidFill>
                  <a:schemeClr val="bg1"/>
                </a:solidFill>
                <a:latin typeface="Ebrima" panose="02000000000000000000" pitchFamily="2" charset="0"/>
                <a:ea typeface="Ebrima" panose="02000000000000000000" pitchFamily="2" charset="0"/>
                <a:cs typeface="Ebrima" panose="02000000000000000000" pitchFamily="2" charset="0"/>
              </a:rPr>
              <a:t>+33 1 53 89 09 79</a:t>
            </a:r>
          </a:p>
          <a:p>
            <a:pPr algn="ctr"/>
            <a:r>
              <a:rPr lang="fr-FR" sz="1400" dirty="0">
                <a:solidFill>
                  <a:schemeClr val="bg1"/>
                </a:solidFill>
                <a:latin typeface="Ebrima" panose="02000000000000000000" pitchFamily="2" charset="0"/>
                <a:ea typeface="Ebrima" panose="02000000000000000000" pitchFamily="2" charset="0"/>
                <a:cs typeface="Ebrima" panose="02000000000000000000" pitchFamily="2" charset="0"/>
                <a:hlinkClick r:id="rId5">
                  <a:extLst>
                    <a:ext uri="{A12FA001-AC4F-418D-AE19-62706E023703}">
                      <ahyp:hlinkClr xmlns:ahyp="http://schemas.microsoft.com/office/drawing/2018/hyperlinkcolor" val="tx"/>
                    </a:ext>
                  </a:extLst>
                </a:hlinkClick>
              </a:rPr>
              <a:t>http://www.fitin-network.com/</a:t>
            </a:r>
            <a:r>
              <a:rPr lang="fr-FR" sz="1400" dirty="0">
                <a:solidFill>
                  <a:schemeClr val="bg1"/>
                </a:solidFill>
                <a:latin typeface="Ebrima" panose="02000000000000000000" pitchFamily="2" charset="0"/>
                <a:ea typeface="Ebrima" panose="02000000000000000000" pitchFamily="2" charset="0"/>
                <a:cs typeface="Ebrima" panose="02000000000000000000" pitchFamily="2" charset="0"/>
              </a:rPr>
              <a:t> </a:t>
            </a:r>
          </a:p>
        </p:txBody>
      </p:sp>
      <p:sp>
        <p:nvSpPr>
          <p:cNvPr id="24" name="Rectangle 23">
            <a:extLst>
              <a:ext uri="{FF2B5EF4-FFF2-40B4-BE49-F238E27FC236}">
                <a16:creationId xmlns:a16="http://schemas.microsoft.com/office/drawing/2014/main" id="{0CCDC3ED-380F-AB49-9E74-BBAF70F5CEA0}"/>
              </a:ext>
            </a:extLst>
          </p:cNvPr>
          <p:cNvSpPr/>
          <p:nvPr/>
        </p:nvSpPr>
        <p:spPr>
          <a:xfrm>
            <a:off x="7786286" y="4492161"/>
            <a:ext cx="3158775" cy="1117229"/>
          </a:xfrm>
          <a:prstGeom prst="rect">
            <a:avLst/>
          </a:prstGeom>
        </p:spPr>
        <p:txBody>
          <a:bodyPr wrap="square">
            <a:spAutoFit/>
          </a:bodyPr>
          <a:lstStyle/>
          <a:p>
            <a:pPr defTabSz="873125" eaLnBrk="0" hangingPunct="0">
              <a:lnSpc>
                <a:spcPct val="90000"/>
              </a:lnSpc>
              <a:spcBef>
                <a:spcPct val="50000"/>
              </a:spcBef>
            </a:pPr>
            <a:r>
              <a:rPr lang="fr-FR" b="1" dirty="0">
                <a:solidFill>
                  <a:schemeClr val="bg1"/>
                </a:solidFill>
                <a:latin typeface="Ebrima" panose="02000000000000000000" pitchFamily="2" charset="0"/>
                <a:ea typeface="Ebrima" panose="02000000000000000000" pitchFamily="2" charset="0"/>
                <a:cs typeface="Ebrima" panose="02000000000000000000" pitchFamily="2" charset="0"/>
              </a:rPr>
              <a:t>Patrick LHO</a:t>
            </a:r>
            <a:endParaRPr lang="fr-FR" b="1" i="1" dirty="0">
              <a:solidFill>
                <a:schemeClr val="bg1"/>
              </a:solidFill>
              <a:latin typeface="Ebrima" panose="02000000000000000000" pitchFamily="2" charset="0"/>
              <a:ea typeface="Ebrima" panose="02000000000000000000" pitchFamily="2" charset="0"/>
              <a:cs typeface="Ebrima" panose="02000000000000000000" pitchFamily="2" charset="0"/>
            </a:endParaRPr>
          </a:p>
          <a:p>
            <a:pPr defTabSz="873125" eaLnBrk="0" hangingPunct="0">
              <a:lnSpc>
                <a:spcPct val="90000"/>
              </a:lnSpc>
              <a:spcBef>
                <a:spcPct val="50000"/>
              </a:spcBef>
            </a:pPr>
            <a:endParaRPr lang="fr-FR" b="1" i="1" dirty="0">
              <a:solidFill>
                <a:schemeClr val="bg1"/>
              </a:solidFill>
              <a:latin typeface="Ebrima" panose="02000000000000000000" pitchFamily="2" charset="0"/>
              <a:ea typeface="Ebrima" panose="02000000000000000000" pitchFamily="2" charset="0"/>
              <a:cs typeface="Ebrima" panose="02000000000000000000" pitchFamily="2" charset="0"/>
            </a:endParaRPr>
          </a:p>
          <a:p>
            <a:pPr defTabSz="873125" eaLnBrk="0" hangingPunct="0">
              <a:lnSpc>
                <a:spcPct val="90000"/>
              </a:lnSpc>
              <a:spcBef>
                <a:spcPct val="50000"/>
              </a:spcBef>
            </a:pPr>
            <a:r>
              <a:rPr lang="fr-FR" i="1" dirty="0">
                <a:solidFill>
                  <a:schemeClr val="bg1"/>
                </a:solidFill>
                <a:latin typeface="Ebrima" panose="02000000000000000000" pitchFamily="2" charset="0"/>
                <a:ea typeface="Ebrima" panose="02000000000000000000" pitchFamily="2" charset="0"/>
                <a:cs typeface="Ebrima" panose="02000000000000000000" pitchFamily="2" charset="0"/>
              </a:rPr>
              <a:t>Président de 3E Services</a:t>
            </a:r>
          </a:p>
        </p:txBody>
      </p:sp>
      <p:sp>
        <p:nvSpPr>
          <p:cNvPr id="30" name="Titre 1">
            <a:extLst>
              <a:ext uri="{FF2B5EF4-FFF2-40B4-BE49-F238E27FC236}">
                <a16:creationId xmlns:a16="http://schemas.microsoft.com/office/drawing/2014/main" id="{EC3F8B74-38A4-8740-8163-8A12DE726A79}"/>
              </a:ext>
            </a:extLst>
          </p:cNvPr>
          <p:cNvSpPr txBox="1">
            <a:spLocks/>
          </p:cNvSpPr>
          <p:nvPr/>
        </p:nvSpPr>
        <p:spPr>
          <a:xfrm>
            <a:off x="509333" y="238809"/>
            <a:ext cx="10855800" cy="264266"/>
          </a:xfrm>
          <a:prstGeom prst="rect">
            <a:avLst/>
          </a:prstGeom>
        </p:spPr>
        <p:txBody>
          <a:bodyPr vert="horz" lIns="91440" tIns="45720" rIns="91440" bIns="45720" rtlCol="0" anchor="b">
            <a:normAutofit fontScale="2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r-FR"/>
              <a:t>FIT in NETWORK ® – WEBCONFERENCE 13 OCTOBRE 2020</a:t>
            </a:r>
            <a:endParaRPr lang="fr-FR" dirty="0"/>
          </a:p>
        </p:txBody>
      </p:sp>
      <p:cxnSp>
        <p:nvCxnSpPr>
          <p:cNvPr id="37" name="Connecteur droit 36">
            <a:extLst>
              <a:ext uri="{FF2B5EF4-FFF2-40B4-BE49-F238E27FC236}">
                <a16:creationId xmlns:a16="http://schemas.microsoft.com/office/drawing/2014/main" id="{21DB75B0-7507-8443-B51C-B9B545CED7F3}"/>
              </a:ext>
            </a:extLst>
          </p:cNvPr>
          <p:cNvCxnSpPr>
            <a:cxnSpLocks/>
          </p:cNvCxnSpPr>
          <p:nvPr/>
        </p:nvCxnSpPr>
        <p:spPr>
          <a:xfrm>
            <a:off x="824805" y="6329227"/>
            <a:ext cx="9535885" cy="0"/>
          </a:xfrm>
          <a:prstGeom prst="line">
            <a:avLst/>
          </a:prstGeom>
          <a:ln>
            <a:solidFill>
              <a:srgbClr val="ED594F"/>
            </a:solidFill>
          </a:ln>
        </p:spPr>
        <p:style>
          <a:lnRef idx="1">
            <a:schemeClr val="accent1"/>
          </a:lnRef>
          <a:fillRef idx="0">
            <a:schemeClr val="accent1"/>
          </a:fillRef>
          <a:effectRef idx="0">
            <a:schemeClr val="accent1"/>
          </a:effectRef>
          <a:fontRef idx="minor">
            <a:schemeClr val="tx1"/>
          </a:fontRef>
        </p:style>
      </p:cxnSp>
      <p:pic>
        <p:nvPicPr>
          <p:cNvPr id="38" name="Google Shape;2155;p76">
            <a:extLst>
              <a:ext uri="{FF2B5EF4-FFF2-40B4-BE49-F238E27FC236}">
                <a16:creationId xmlns:a16="http://schemas.microsoft.com/office/drawing/2014/main" id="{A5A5C72F-E1F7-864B-8922-10431C74AEC3}"/>
              </a:ext>
            </a:extLst>
          </p:cNvPr>
          <p:cNvPicPr preferRelativeResize="0"/>
          <p:nvPr/>
        </p:nvPicPr>
        <p:blipFill>
          <a:blip r:embed="rId6" cstate="email">
            <a:alphaModFix/>
            <a:extLst>
              <a:ext uri="{28A0092B-C50C-407E-A947-70E740481C1C}">
                <a14:useLocalDpi xmlns:a14="http://schemas.microsoft.com/office/drawing/2010/main"/>
              </a:ext>
            </a:extLst>
          </a:blip>
          <a:stretch>
            <a:fillRect/>
          </a:stretch>
        </p:blipFill>
        <p:spPr>
          <a:xfrm>
            <a:off x="10497787" y="3423085"/>
            <a:ext cx="1306974" cy="1306974"/>
          </a:xfrm>
          <a:prstGeom prst="rect">
            <a:avLst/>
          </a:prstGeom>
          <a:noFill/>
          <a:ln>
            <a:noFill/>
          </a:ln>
        </p:spPr>
      </p:pic>
      <p:sp>
        <p:nvSpPr>
          <p:cNvPr id="39" name="ZoneTexte 38">
            <a:extLst>
              <a:ext uri="{FF2B5EF4-FFF2-40B4-BE49-F238E27FC236}">
                <a16:creationId xmlns:a16="http://schemas.microsoft.com/office/drawing/2014/main" id="{F8BF36F3-86C7-A64B-89B9-4516EFB1707D}"/>
              </a:ext>
            </a:extLst>
          </p:cNvPr>
          <p:cNvSpPr txBox="1"/>
          <p:nvPr/>
        </p:nvSpPr>
        <p:spPr>
          <a:xfrm>
            <a:off x="-1050579" y="4098462"/>
            <a:ext cx="8051470" cy="1815882"/>
          </a:xfrm>
          <a:prstGeom prst="rect">
            <a:avLst/>
          </a:prstGeom>
          <a:noFill/>
        </p:spPr>
        <p:txBody>
          <a:bodyPr wrap="square" rtlCol="0">
            <a:spAutoFit/>
          </a:bodyPr>
          <a:lstStyle/>
          <a:p>
            <a:pPr algn="ctr"/>
            <a:r>
              <a:rPr lang="fr-FR" sz="1400" b="1" dirty="0">
                <a:solidFill>
                  <a:schemeClr val="bg1"/>
                </a:solidFill>
                <a:latin typeface="Ebrima" panose="02000000000000000000" pitchFamily="2" charset="0"/>
                <a:ea typeface="Ebrima" panose="02000000000000000000" pitchFamily="2" charset="0"/>
                <a:cs typeface="Ebrima" panose="02000000000000000000" pitchFamily="2" charset="0"/>
              </a:rPr>
              <a:t>Siège Social et Centre Technique</a:t>
            </a:r>
          </a:p>
          <a:p>
            <a:pPr algn="ctr"/>
            <a:r>
              <a:rPr lang="fr-FR" sz="1400" dirty="0">
                <a:solidFill>
                  <a:schemeClr val="bg1"/>
                </a:solidFill>
                <a:latin typeface="Ebrima" panose="02000000000000000000" pitchFamily="2" charset="0"/>
                <a:ea typeface="Ebrima" panose="02000000000000000000" pitchFamily="2" charset="0"/>
                <a:cs typeface="Ebrima" panose="02000000000000000000" pitchFamily="2" charset="0"/>
              </a:rPr>
              <a:t>3E Services</a:t>
            </a:r>
          </a:p>
          <a:p>
            <a:pPr algn="ctr"/>
            <a:r>
              <a:rPr lang="fr-FR" sz="1400" dirty="0">
                <a:solidFill>
                  <a:schemeClr val="bg1"/>
                </a:solidFill>
                <a:latin typeface="Ebrima" panose="02000000000000000000" pitchFamily="2" charset="0"/>
                <a:ea typeface="Ebrima" panose="02000000000000000000" pitchFamily="2" charset="0"/>
                <a:cs typeface="Ebrima" panose="02000000000000000000" pitchFamily="2" charset="0"/>
              </a:rPr>
              <a:t>1, rue de la </a:t>
            </a:r>
            <a:r>
              <a:rPr lang="fr-FR" sz="1400" dirty="0" err="1">
                <a:solidFill>
                  <a:schemeClr val="bg1"/>
                </a:solidFill>
                <a:latin typeface="Ebrima" panose="02000000000000000000" pitchFamily="2" charset="0"/>
                <a:ea typeface="Ebrima" panose="02000000000000000000" pitchFamily="2" charset="0"/>
                <a:cs typeface="Ebrima" panose="02000000000000000000" pitchFamily="2" charset="0"/>
              </a:rPr>
              <a:t>Hourette</a:t>
            </a:r>
            <a:endParaRPr lang="fr-FR" sz="1400" dirty="0">
              <a:solidFill>
                <a:schemeClr val="bg1"/>
              </a:solidFill>
              <a:latin typeface="Ebrima" panose="02000000000000000000" pitchFamily="2" charset="0"/>
              <a:ea typeface="Ebrima" panose="02000000000000000000" pitchFamily="2" charset="0"/>
              <a:cs typeface="Ebrima" panose="02000000000000000000" pitchFamily="2" charset="0"/>
            </a:endParaRPr>
          </a:p>
          <a:p>
            <a:pPr algn="ctr"/>
            <a:r>
              <a:rPr lang="fr-FR" sz="1400" dirty="0">
                <a:solidFill>
                  <a:schemeClr val="bg1"/>
                </a:solidFill>
                <a:latin typeface="Ebrima" panose="02000000000000000000" pitchFamily="2" charset="0"/>
                <a:ea typeface="Ebrima" panose="02000000000000000000" pitchFamily="2" charset="0"/>
                <a:cs typeface="Ebrima" panose="02000000000000000000" pitchFamily="2" charset="0"/>
              </a:rPr>
              <a:t>BP 13 – 25410 SAINT VIT</a:t>
            </a:r>
          </a:p>
          <a:p>
            <a:pPr algn="ctr"/>
            <a:r>
              <a:rPr lang="fr-FR" sz="1400" dirty="0">
                <a:solidFill>
                  <a:schemeClr val="bg1"/>
                </a:solidFill>
                <a:latin typeface="Ebrima" panose="02000000000000000000" pitchFamily="2" charset="0"/>
                <a:ea typeface="Ebrima" panose="02000000000000000000" pitchFamily="2" charset="0"/>
                <a:cs typeface="Ebrima" panose="02000000000000000000" pitchFamily="2" charset="0"/>
              </a:rPr>
              <a:t>Tel : 03 81 87 51 39</a:t>
            </a:r>
          </a:p>
          <a:p>
            <a:pPr algn="ctr"/>
            <a:r>
              <a:rPr lang="fr-FR" sz="1400" dirty="0">
                <a:solidFill>
                  <a:srgbClr val="0563C1"/>
                </a:solidFill>
                <a:latin typeface="Ebrima" panose="02000000000000000000" pitchFamily="2" charset="0"/>
                <a:ea typeface="Ebrima" panose="02000000000000000000" pitchFamily="2" charset="0"/>
                <a:cs typeface="Ebrima" panose="02000000000000000000" pitchFamily="2" charset="0"/>
                <a:hlinkClick r:id="rId7">
                  <a:extLst>
                    <a:ext uri="{A12FA001-AC4F-418D-AE19-62706E023703}">
                      <ahyp:hlinkClr xmlns:ahyp="http://schemas.microsoft.com/office/drawing/2018/hyperlinkcolor" val="tx"/>
                    </a:ext>
                  </a:extLst>
                </a:hlinkClick>
              </a:rPr>
              <a:t>3eservices@3eservices.</a:t>
            </a:r>
            <a:r>
              <a:rPr lang="fr-FR" sz="1400" dirty="0">
                <a:solidFill>
                  <a:schemeClr val="bg1"/>
                </a:solidFill>
                <a:latin typeface="Ebrima" panose="02000000000000000000" pitchFamily="2" charset="0"/>
                <a:ea typeface="Ebrima" panose="02000000000000000000" pitchFamily="2" charset="0"/>
                <a:cs typeface="Ebrima" panose="02000000000000000000" pitchFamily="2" charset="0"/>
                <a:hlinkClick r:id="rId7">
                  <a:extLst>
                    <a:ext uri="{A12FA001-AC4F-418D-AE19-62706E023703}">
                      <ahyp:hlinkClr xmlns:ahyp="http://schemas.microsoft.com/office/drawing/2018/hyperlinkcolor" val="tx"/>
                    </a:ext>
                  </a:extLst>
                </a:hlinkClick>
              </a:rPr>
              <a:t>com</a:t>
            </a:r>
            <a:endParaRPr lang="fr-FR" sz="1400" dirty="0">
              <a:solidFill>
                <a:schemeClr val="bg1"/>
              </a:solidFill>
              <a:latin typeface="Ebrima" panose="02000000000000000000" pitchFamily="2" charset="0"/>
              <a:ea typeface="Ebrima" panose="02000000000000000000" pitchFamily="2" charset="0"/>
              <a:cs typeface="Ebrima" panose="02000000000000000000" pitchFamily="2" charset="0"/>
            </a:endParaRPr>
          </a:p>
          <a:p>
            <a:pPr algn="ctr"/>
            <a:endParaRPr lang="fr-FR" sz="1400" dirty="0">
              <a:solidFill>
                <a:schemeClr val="bg1"/>
              </a:solidFill>
              <a:latin typeface="Ebrima" panose="02000000000000000000" pitchFamily="2" charset="0"/>
              <a:ea typeface="Ebrima" panose="02000000000000000000" pitchFamily="2" charset="0"/>
              <a:cs typeface="Ebrima" panose="02000000000000000000" pitchFamily="2" charset="0"/>
            </a:endParaRPr>
          </a:p>
          <a:p>
            <a:pPr algn="ctr"/>
            <a:r>
              <a:rPr lang="fr-FR" sz="1400" dirty="0">
                <a:solidFill>
                  <a:schemeClr val="bg1"/>
                </a:solidFill>
                <a:latin typeface="Ebrima" panose="02000000000000000000" pitchFamily="2" charset="0"/>
                <a:ea typeface="Ebrima" panose="02000000000000000000" pitchFamily="2" charset="0"/>
                <a:cs typeface="Ebrima" panose="02000000000000000000" pitchFamily="2" charset="0"/>
                <a:hlinkClick r:id="rId8">
                  <a:extLst>
                    <a:ext uri="{A12FA001-AC4F-418D-AE19-62706E023703}">
                      <ahyp:hlinkClr xmlns:ahyp="http://schemas.microsoft.com/office/drawing/2018/hyperlinkcolor" val="tx"/>
                    </a:ext>
                  </a:extLst>
                </a:hlinkClick>
              </a:rPr>
              <a:t>https://3eservices.com/</a:t>
            </a:r>
            <a:r>
              <a:rPr lang="fr-FR" sz="1400" dirty="0">
                <a:solidFill>
                  <a:schemeClr val="bg1"/>
                </a:solidFill>
                <a:latin typeface="Ebrima" panose="02000000000000000000" pitchFamily="2" charset="0"/>
                <a:ea typeface="Ebrima" panose="02000000000000000000" pitchFamily="2" charset="0"/>
                <a:cs typeface="Ebrima" panose="02000000000000000000" pitchFamily="2" charset="0"/>
              </a:rPr>
              <a:t> </a:t>
            </a:r>
          </a:p>
        </p:txBody>
      </p:sp>
    </p:spTree>
    <p:extLst>
      <p:ext uri="{BB962C8B-B14F-4D97-AF65-F5344CB8AC3E}">
        <p14:creationId xmlns:p14="http://schemas.microsoft.com/office/powerpoint/2010/main" val="39218154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Forme libre 17">
            <a:extLst>
              <a:ext uri="{FF2B5EF4-FFF2-40B4-BE49-F238E27FC236}">
                <a16:creationId xmlns:a16="http://schemas.microsoft.com/office/drawing/2014/main" id="{D647F820-5909-2D4B-A7FE-050157D6E0E3}"/>
              </a:ext>
            </a:extLst>
          </p:cNvPr>
          <p:cNvSpPr/>
          <p:nvPr/>
        </p:nvSpPr>
        <p:spPr>
          <a:xfrm>
            <a:off x="10272156" y="6044540"/>
            <a:ext cx="1919844" cy="813460"/>
          </a:xfrm>
          <a:custGeom>
            <a:avLst/>
            <a:gdLst>
              <a:gd name="connsiteX0" fmla="*/ 1567543 w 1567543"/>
              <a:gd name="connsiteY0" fmla="*/ 0 h 1033153"/>
              <a:gd name="connsiteX1" fmla="*/ 1567543 w 1567543"/>
              <a:gd name="connsiteY1" fmla="*/ 1033153 h 1033153"/>
              <a:gd name="connsiteX2" fmla="*/ 0 w 1567543"/>
              <a:gd name="connsiteY2" fmla="*/ 1033153 h 1033153"/>
              <a:gd name="connsiteX3" fmla="*/ 1567543 w 1567543"/>
              <a:gd name="connsiteY3" fmla="*/ 0 h 1033153"/>
            </a:gdLst>
            <a:ahLst/>
            <a:cxnLst>
              <a:cxn ang="0">
                <a:pos x="connsiteX0" y="connsiteY0"/>
              </a:cxn>
              <a:cxn ang="0">
                <a:pos x="connsiteX1" y="connsiteY1"/>
              </a:cxn>
              <a:cxn ang="0">
                <a:pos x="connsiteX2" y="connsiteY2"/>
              </a:cxn>
              <a:cxn ang="0">
                <a:pos x="connsiteX3" y="connsiteY3"/>
              </a:cxn>
            </a:cxnLst>
            <a:rect l="l" t="t" r="r" b="b"/>
            <a:pathLst>
              <a:path w="1567543" h="1033153">
                <a:moveTo>
                  <a:pt x="1567543" y="0"/>
                </a:moveTo>
                <a:lnTo>
                  <a:pt x="1567543" y="1033153"/>
                </a:lnTo>
                <a:lnTo>
                  <a:pt x="0" y="1033153"/>
                </a:lnTo>
                <a:lnTo>
                  <a:pt x="1567543" y="0"/>
                </a:lnTo>
                <a:close/>
              </a:path>
            </a:pathLst>
          </a:custGeom>
          <a:solidFill>
            <a:srgbClr val="ED594F"/>
          </a:solidFill>
          <a:ln>
            <a:solidFill>
              <a:srgbClr val="ED59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Forme libre 27">
            <a:extLst>
              <a:ext uri="{FF2B5EF4-FFF2-40B4-BE49-F238E27FC236}">
                <a16:creationId xmlns:a16="http://schemas.microsoft.com/office/drawing/2014/main" id="{08C7F06A-3CC8-0C4B-8E73-DC0D56168B52}"/>
              </a:ext>
            </a:extLst>
          </p:cNvPr>
          <p:cNvSpPr/>
          <p:nvPr/>
        </p:nvSpPr>
        <p:spPr>
          <a:xfrm>
            <a:off x="7821881" y="-95003"/>
            <a:ext cx="4528457" cy="1425039"/>
          </a:xfrm>
          <a:custGeom>
            <a:avLst/>
            <a:gdLst>
              <a:gd name="connsiteX0" fmla="*/ 4358244 w 4370119"/>
              <a:gd name="connsiteY0" fmla="*/ 0 h 1330036"/>
              <a:gd name="connsiteX1" fmla="*/ 0 w 4370119"/>
              <a:gd name="connsiteY1" fmla="*/ 23751 h 1330036"/>
              <a:gd name="connsiteX2" fmla="*/ 1318161 w 4370119"/>
              <a:gd name="connsiteY2" fmla="*/ 1056904 h 1330036"/>
              <a:gd name="connsiteX3" fmla="*/ 4370119 w 4370119"/>
              <a:gd name="connsiteY3" fmla="*/ 1330036 h 1330036"/>
              <a:gd name="connsiteX4" fmla="*/ 4358244 w 4370119"/>
              <a:gd name="connsiteY4" fmla="*/ 0 h 1330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70119" h="1330036">
                <a:moveTo>
                  <a:pt x="4358244" y="0"/>
                </a:moveTo>
                <a:lnTo>
                  <a:pt x="0" y="23751"/>
                </a:lnTo>
                <a:lnTo>
                  <a:pt x="1318161" y="1056904"/>
                </a:lnTo>
                <a:lnTo>
                  <a:pt x="4370119" y="1330036"/>
                </a:lnTo>
                <a:lnTo>
                  <a:pt x="4358244" y="0"/>
                </a:lnTo>
                <a:close/>
              </a:path>
            </a:pathLst>
          </a:custGeom>
          <a:solidFill>
            <a:srgbClr val="C7C8CC"/>
          </a:solidFill>
          <a:ln>
            <a:solidFill>
              <a:srgbClr val="C7C8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Espace réservé du numéro de diapositive 2">
            <a:extLst>
              <a:ext uri="{FF2B5EF4-FFF2-40B4-BE49-F238E27FC236}">
                <a16:creationId xmlns:a16="http://schemas.microsoft.com/office/drawing/2014/main" id="{BAE79587-BC76-2A49-8313-86A5A4AEF868}"/>
              </a:ext>
            </a:extLst>
          </p:cNvPr>
          <p:cNvSpPr>
            <a:spLocks noGrp="1"/>
          </p:cNvSpPr>
          <p:nvPr>
            <p:ph type="sldNum" sz="quarter" idx="12"/>
          </p:nvPr>
        </p:nvSpPr>
        <p:spPr>
          <a:xfrm>
            <a:off x="11491786" y="6364815"/>
            <a:ext cx="618189" cy="432000"/>
          </a:xfrm>
        </p:spPr>
        <p:txBody>
          <a:bodyPr/>
          <a:lstStyle/>
          <a:p>
            <a:fld id="{78594CEA-2AE0-F744-94E1-49160002DAE5}" type="slidenum">
              <a:rPr lang="fr-FR" smtClean="0"/>
              <a:pPr/>
              <a:t>11</a:t>
            </a:fld>
            <a:endParaRPr lang="fr-FR" dirty="0"/>
          </a:p>
        </p:txBody>
      </p:sp>
      <p:sp>
        <p:nvSpPr>
          <p:cNvPr id="5" name="Espace réservé du contenu 3">
            <a:extLst>
              <a:ext uri="{FF2B5EF4-FFF2-40B4-BE49-F238E27FC236}">
                <a16:creationId xmlns:a16="http://schemas.microsoft.com/office/drawing/2014/main" id="{B75138AC-211A-674E-A378-ADBEA8BCBD5E}"/>
              </a:ext>
            </a:extLst>
          </p:cNvPr>
          <p:cNvSpPr txBox="1">
            <a:spLocks/>
          </p:cNvSpPr>
          <p:nvPr/>
        </p:nvSpPr>
        <p:spPr>
          <a:xfrm>
            <a:off x="452521" y="1116359"/>
            <a:ext cx="10784831" cy="5125414"/>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fr-FR"/>
              <a:t> </a:t>
            </a:r>
            <a:endParaRPr lang="fr-FR" dirty="0"/>
          </a:p>
        </p:txBody>
      </p:sp>
      <p:sp>
        <p:nvSpPr>
          <p:cNvPr id="6" name="Titre 1">
            <a:extLst>
              <a:ext uri="{FF2B5EF4-FFF2-40B4-BE49-F238E27FC236}">
                <a16:creationId xmlns:a16="http://schemas.microsoft.com/office/drawing/2014/main" id="{CFFA8DFD-8153-7848-9451-EF95FF8CC755}"/>
              </a:ext>
            </a:extLst>
          </p:cNvPr>
          <p:cNvSpPr txBox="1">
            <a:spLocks/>
          </p:cNvSpPr>
          <p:nvPr/>
        </p:nvSpPr>
        <p:spPr>
          <a:xfrm>
            <a:off x="479425" y="177059"/>
            <a:ext cx="10855800" cy="2642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lang="fr-FR" sz="1600" b="0" i="1" kern="1200" spc="300" smtClean="0">
                <a:solidFill>
                  <a:schemeClr val="bg1">
                    <a:lumMod val="50000"/>
                  </a:schemeClr>
                </a:solidFill>
                <a:latin typeface="+mj-lt"/>
                <a:ea typeface="MingLiU-ExtB"/>
                <a:cs typeface="+mj-cs"/>
              </a:defRPr>
            </a:lvl1pPr>
          </a:lstStyle>
          <a:p>
            <a:r>
              <a:rPr lang="fr-FR" dirty="0" err="1"/>
              <a:t>Disclaimer</a:t>
            </a:r>
            <a:endParaRPr lang="fr-FR" dirty="0"/>
          </a:p>
        </p:txBody>
      </p:sp>
      <p:sp>
        <p:nvSpPr>
          <p:cNvPr id="7" name="Rectangle 6">
            <a:extLst>
              <a:ext uri="{FF2B5EF4-FFF2-40B4-BE49-F238E27FC236}">
                <a16:creationId xmlns:a16="http://schemas.microsoft.com/office/drawing/2014/main" id="{A1D21F2E-8AD7-BF4E-9238-0B6EF042F2CD}"/>
              </a:ext>
            </a:extLst>
          </p:cNvPr>
          <p:cNvSpPr/>
          <p:nvPr/>
        </p:nvSpPr>
        <p:spPr>
          <a:xfrm>
            <a:off x="2873830" y="6453188"/>
            <a:ext cx="6004000" cy="1732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chemeClr val="bg1">
                    <a:lumMod val="75000"/>
                  </a:schemeClr>
                </a:solidFill>
              </a:rPr>
              <a:t>FIT in NETWORK® - Comment booster ses investissement pendant la crise covid-19?</a:t>
            </a:r>
          </a:p>
        </p:txBody>
      </p:sp>
      <p:cxnSp>
        <p:nvCxnSpPr>
          <p:cNvPr id="23" name="Connecteur droit 22">
            <a:extLst>
              <a:ext uri="{FF2B5EF4-FFF2-40B4-BE49-F238E27FC236}">
                <a16:creationId xmlns:a16="http://schemas.microsoft.com/office/drawing/2014/main" id="{71E87992-CACD-B349-98CF-C9A644646133}"/>
              </a:ext>
            </a:extLst>
          </p:cNvPr>
          <p:cNvCxnSpPr>
            <a:cxnSpLocks/>
          </p:cNvCxnSpPr>
          <p:nvPr/>
        </p:nvCxnSpPr>
        <p:spPr>
          <a:xfrm>
            <a:off x="771897" y="6305797"/>
            <a:ext cx="9535885" cy="0"/>
          </a:xfrm>
          <a:prstGeom prst="line">
            <a:avLst/>
          </a:prstGeom>
          <a:ln>
            <a:solidFill>
              <a:srgbClr val="ED594F"/>
            </a:solidFill>
          </a:ln>
        </p:spPr>
        <p:style>
          <a:lnRef idx="1">
            <a:schemeClr val="accent1"/>
          </a:lnRef>
          <a:fillRef idx="0">
            <a:schemeClr val="accent1"/>
          </a:fillRef>
          <a:effectRef idx="0">
            <a:schemeClr val="accent1"/>
          </a:effectRef>
          <a:fontRef idx="minor">
            <a:schemeClr val="tx1"/>
          </a:fontRef>
        </p:style>
      </p:cxnSp>
      <p:cxnSp>
        <p:nvCxnSpPr>
          <p:cNvPr id="25" name="Connecteur droit 24">
            <a:extLst>
              <a:ext uri="{FF2B5EF4-FFF2-40B4-BE49-F238E27FC236}">
                <a16:creationId xmlns:a16="http://schemas.microsoft.com/office/drawing/2014/main" id="{BA42322E-622A-B842-ACDC-3901418E18B8}"/>
              </a:ext>
            </a:extLst>
          </p:cNvPr>
          <p:cNvCxnSpPr>
            <a:cxnSpLocks/>
          </p:cNvCxnSpPr>
          <p:nvPr/>
        </p:nvCxnSpPr>
        <p:spPr>
          <a:xfrm>
            <a:off x="767408" y="476672"/>
            <a:ext cx="9535885" cy="0"/>
          </a:xfrm>
          <a:prstGeom prst="line">
            <a:avLst/>
          </a:prstGeom>
          <a:ln>
            <a:solidFill>
              <a:srgbClr val="ED594F"/>
            </a:solidFill>
          </a:ln>
        </p:spPr>
        <p:style>
          <a:lnRef idx="1">
            <a:schemeClr val="accent1"/>
          </a:lnRef>
          <a:fillRef idx="0">
            <a:schemeClr val="accent1"/>
          </a:fillRef>
          <a:effectRef idx="0">
            <a:schemeClr val="accent1"/>
          </a:effectRef>
          <a:fontRef idx="minor">
            <a:schemeClr val="tx1"/>
          </a:fontRef>
        </p:style>
      </p:cxnSp>
      <p:pic>
        <p:nvPicPr>
          <p:cNvPr id="29" name="Image 28" descr="Une image contenant extérieur, signe, assis, poteau&#10;&#10;Description générée automatiquement">
            <a:extLst>
              <a:ext uri="{FF2B5EF4-FFF2-40B4-BE49-F238E27FC236}">
                <a16:creationId xmlns:a16="http://schemas.microsoft.com/office/drawing/2014/main" id="{107BDD7D-54D8-5942-B078-EDAAF66D39AD}"/>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903741" y="0"/>
            <a:ext cx="924102" cy="924102"/>
          </a:xfrm>
          <a:prstGeom prst="rect">
            <a:avLst/>
          </a:prstGeom>
        </p:spPr>
      </p:pic>
      <p:sp>
        <p:nvSpPr>
          <p:cNvPr id="32" name="Rectangle 31">
            <a:extLst>
              <a:ext uri="{FF2B5EF4-FFF2-40B4-BE49-F238E27FC236}">
                <a16:creationId xmlns:a16="http://schemas.microsoft.com/office/drawing/2014/main" id="{6560A4BD-CF7A-F340-8588-A413441CBED9}"/>
              </a:ext>
            </a:extLst>
          </p:cNvPr>
          <p:cNvSpPr/>
          <p:nvPr/>
        </p:nvSpPr>
        <p:spPr>
          <a:xfrm>
            <a:off x="451263" y="1301337"/>
            <a:ext cx="11554690" cy="4524315"/>
          </a:xfrm>
          <a:prstGeom prst="rect">
            <a:avLst/>
          </a:prstGeom>
        </p:spPr>
        <p:txBody>
          <a:bodyPr wrap="square">
            <a:spAutoFit/>
          </a:bodyPr>
          <a:lstStyle/>
          <a:p>
            <a:pPr lvl="0"/>
            <a:r>
              <a:rPr lang="fr-FR" sz="1200" dirty="0">
                <a:solidFill>
                  <a:srgbClr val="2E5597"/>
                </a:solidFill>
                <a:latin typeface="Ebrima" panose="02000000000000000000" pitchFamily="2" charset="0"/>
                <a:ea typeface="Ebrima" panose="02000000000000000000" pitchFamily="2" charset="0"/>
                <a:cs typeface="Ebrima" panose="02000000000000000000" pitchFamily="2" charset="0"/>
              </a:rPr>
              <a:t>Ce document a été préparé par FIT in NETWORK ® dans un but purement informatif. </a:t>
            </a:r>
          </a:p>
          <a:p>
            <a:pPr lvl="0"/>
            <a:endParaRPr lang="fr-FR" sz="1200" dirty="0">
              <a:solidFill>
                <a:srgbClr val="2E5597"/>
              </a:solidFill>
              <a:latin typeface="Ebrima" panose="02000000000000000000" pitchFamily="2" charset="0"/>
              <a:ea typeface="Ebrima" panose="02000000000000000000" pitchFamily="2" charset="0"/>
              <a:cs typeface="Ebrima" panose="02000000000000000000" pitchFamily="2" charset="0"/>
            </a:endParaRPr>
          </a:p>
          <a:p>
            <a:pPr lvl="0"/>
            <a:r>
              <a:rPr lang="fr-FR" sz="1200" dirty="0">
                <a:solidFill>
                  <a:srgbClr val="2E5597"/>
                </a:solidFill>
                <a:latin typeface="Ebrima" panose="02000000000000000000" pitchFamily="2" charset="0"/>
                <a:ea typeface="Ebrima" panose="02000000000000000000" pitchFamily="2" charset="0"/>
                <a:cs typeface="Ebrima" panose="02000000000000000000" pitchFamily="2" charset="0"/>
              </a:rPr>
              <a:t>Les travaux présentés dans ce document ont été préparés par FIT in NETWORK ® à partir d'informations relatives à la mission en cours de réalisation. Bien que FIT in NETWORK ® estime ces informations exactes, précises et sincères, ces dernières n'ont fait l'objet d'aucune vérification indépendante et FIT in NETWORK ® ne donne aucune assurance ou garantie, expresse ou implicite, ni ne saurait accepter aucune responsabilité quant à l'exhaustivité et l'exactitude des informations figurant dans le présent document. </a:t>
            </a:r>
          </a:p>
          <a:p>
            <a:pPr lvl="0"/>
            <a:endParaRPr lang="fr-FR" sz="1200" dirty="0">
              <a:solidFill>
                <a:srgbClr val="2E5597"/>
              </a:solidFill>
              <a:latin typeface="Ebrima" panose="02000000000000000000" pitchFamily="2" charset="0"/>
              <a:ea typeface="Ebrima" panose="02000000000000000000" pitchFamily="2" charset="0"/>
              <a:cs typeface="Ebrima" panose="02000000000000000000" pitchFamily="2" charset="0"/>
            </a:endParaRPr>
          </a:p>
          <a:p>
            <a:pPr lvl="0"/>
            <a:r>
              <a:rPr lang="fr-FR" sz="1200" dirty="0">
                <a:solidFill>
                  <a:srgbClr val="2E5597"/>
                </a:solidFill>
                <a:latin typeface="Ebrima" panose="02000000000000000000" pitchFamily="2" charset="0"/>
                <a:ea typeface="Ebrima" panose="02000000000000000000" pitchFamily="2" charset="0"/>
                <a:cs typeface="Ebrima" panose="02000000000000000000" pitchFamily="2" charset="0"/>
              </a:rPr>
              <a:t>Les informations et analyses contenues dans le présent document ne sauraient créer une quelconque responsabilité à charge de FIT in NETWORK ®, ni constituer l'unique base de décision quant à l'opportunité de réaliser ou non les opérations détaillées ci-avant. Le présent document reflète l’analyse de FIT in NETWORK ® à la date de sa remise et est susceptible de faire l’objet de modifications si une information pouvant avoir un impact significatif est portée à la connaissance de FIT in NETWORK ®. FIT in NETWORK ® ne saurait donc être tenu pour responsable des éventuelles conséquences dommageables résultant de l'utilisation de ce document et de son contenu. </a:t>
            </a:r>
          </a:p>
          <a:p>
            <a:pPr lvl="0"/>
            <a:endParaRPr lang="fr-FR" sz="1200" dirty="0">
              <a:solidFill>
                <a:srgbClr val="2E5597"/>
              </a:solidFill>
              <a:latin typeface="Ebrima" panose="02000000000000000000" pitchFamily="2" charset="0"/>
              <a:ea typeface="Ebrima" panose="02000000000000000000" pitchFamily="2" charset="0"/>
              <a:cs typeface="Ebrima" panose="02000000000000000000" pitchFamily="2" charset="0"/>
            </a:endParaRPr>
          </a:p>
          <a:p>
            <a:pPr lvl="0"/>
            <a:r>
              <a:rPr lang="fr-FR" sz="1200" dirty="0">
                <a:solidFill>
                  <a:srgbClr val="2E5597"/>
                </a:solidFill>
                <a:latin typeface="Ebrima" panose="02000000000000000000" pitchFamily="2" charset="0"/>
                <a:ea typeface="Ebrima" panose="02000000000000000000" pitchFamily="2" charset="0"/>
                <a:cs typeface="Ebrima" panose="02000000000000000000" pitchFamily="2" charset="0"/>
              </a:rPr>
              <a:t>Ce document ainsi que son contenu sont la propriété de FIT in NETWORK ® et sont strictement confidentiels et à l’usage de exclusif de son destinataire indiqué dans ce document. Il ne saurait être totalement ou partiellement reproduit, résumé ou être communiqué, par tous moyens, à des tiers sans le consentement préalable et écrit de FIT in NETWORK ®. </a:t>
            </a:r>
          </a:p>
          <a:p>
            <a:pPr lvl="0"/>
            <a:endParaRPr lang="fr-FR" sz="1200" dirty="0">
              <a:solidFill>
                <a:srgbClr val="2E5597"/>
              </a:solidFill>
              <a:latin typeface="Ebrima" panose="02000000000000000000" pitchFamily="2" charset="0"/>
              <a:ea typeface="Ebrima" panose="02000000000000000000" pitchFamily="2" charset="0"/>
              <a:cs typeface="Ebrima" panose="02000000000000000000" pitchFamily="2" charset="0"/>
            </a:endParaRPr>
          </a:p>
          <a:p>
            <a:pPr lvl="0"/>
            <a:endParaRPr lang="fr-FR" sz="1200" dirty="0">
              <a:solidFill>
                <a:srgbClr val="2E5597"/>
              </a:solidFill>
              <a:latin typeface="Ebrima" panose="02000000000000000000" pitchFamily="2" charset="0"/>
              <a:ea typeface="Ebrima" panose="02000000000000000000" pitchFamily="2" charset="0"/>
              <a:cs typeface="Ebrima" panose="02000000000000000000" pitchFamily="2" charset="0"/>
            </a:endParaRPr>
          </a:p>
          <a:p>
            <a:pPr lvl="0"/>
            <a:endParaRPr lang="fr-FR" sz="1200" dirty="0">
              <a:solidFill>
                <a:srgbClr val="2E5597"/>
              </a:solidFill>
              <a:latin typeface="Ebrima" panose="02000000000000000000" pitchFamily="2" charset="0"/>
              <a:ea typeface="Ebrima" panose="02000000000000000000" pitchFamily="2" charset="0"/>
              <a:cs typeface="Ebrima" panose="02000000000000000000" pitchFamily="2" charset="0"/>
            </a:endParaRPr>
          </a:p>
          <a:p>
            <a:pPr lvl="0"/>
            <a:endParaRPr lang="fr-FR" sz="1200" dirty="0">
              <a:solidFill>
                <a:srgbClr val="2E5597"/>
              </a:solidFill>
              <a:latin typeface="Ebrima" panose="02000000000000000000" pitchFamily="2" charset="0"/>
              <a:ea typeface="Ebrima" panose="02000000000000000000" pitchFamily="2" charset="0"/>
              <a:cs typeface="Ebrima" panose="02000000000000000000" pitchFamily="2" charset="0"/>
            </a:endParaRPr>
          </a:p>
          <a:p>
            <a:pPr lvl="0"/>
            <a:endParaRPr lang="fr-FR" sz="1200" dirty="0">
              <a:solidFill>
                <a:srgbClr val="2E5597"/>
              </a:solidFill>
              <a:latin typeface="Ebrima" panose="02000000000000000000" pitchFamily="2" charset="0"/>
              <a:ea typeface="Ebrima" panose="02000000000000000000" pitchFamily="2" charset="0"/>
              <a:cs typeface="Ebrima" panose="02000000000000000000" pitchFamily="2" charset="0"/>
            </a:endParaRPr>
          </a:p>
          <a:p>
            <a:pPr lvl="0"/>
            <a:endParaRPr lang="fr-FR" sz="1200" dirty="0">
              <a:solidFill>
                <a:srgbClr val="2E5597"/>
              </a:solidFill>
              <a:latin typeface="Ebrima" panose="02000000000000000000" pitchFamily="2" charset="0"/>
              <a:ea typeface="Ebrima" panose="02000000000000000000" pitchFamily="2" charset="0"/>
              <a:cs typeface="Ebrima" panose="02000000000000000000" pitchFamily="2" charset="0"/>
            </a:endParaRPr>
          </a:p>
          <a:p>
            <a:pPr lvl="0"/>
            <a:endParaRPr lang="fr-FR" sz="1200" dirty="0">
              <a:solidFill>
                <a:srgbClr val="2E5597"/>
              </a:solidFill>
              <a:latin typeface="Ebrima" panose="02000000000000000000" pitchFamily="2" charset="0"/>
              <a:ea typeface="Ebrima" panose="02000000000000000000" pitchFamily="2" charset="0"/>
              <a:cs typeface="Ebrima" panose="02000000000000000000" pitchFamily="2" charset="0"/>
            </a:endParaRPr>
          </a:p>
          <a:p>
            <a:pPr lvl="0"/>
            <a:r>
              <a:rPr lang="fr-FR" sz="1200" dirty="0">
                <a:solidFill>
                  <a:srgbClr val="2E5597"/>
                </a:solidFill>
                <a:latin typeface="Ebrima" panose="02000000000000000000" pitchFamily="2" charset="0"/>
                <a:ea typeface="Ebrima" panose="02000000000000000000" pitchFamily="2" charset="0"/>
                <a:cs typeface="Ebrima" panose="02000000000000000000" pitchFamily="2" charset="0"/>
              </a:rPr>
              <a:t>© 2020 FIT in NETWORK ®. Tous droits réservés.</a:t>
            </a:r>
          </a:p>
          <a:p>
            <a:pPr lvl="0"/>
            <a:endParaRPr lang="fr-FR" sz="1200" dirty="0">
              <a:solidFill>
                <a:srgbClr val="2E5597"/>
              </a:solidFill>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885750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Forme libre 38">
            <a:extLst>
              <a:ext uri="{FF2B5EF4-FFF2-40B4-BE49-F238E27FC236}">
                <a16:creationId xmlns:a16="http://schemas.microsoft.com/office/drawing/2014/main" id="{A148C9EA-A537-3F4A-A051-E6C0DD7A0BDD}"/>
              </a:ext>
            </a:extLst>
          </p:cNvPr>
          <p:cNvSpPr/>
          <p:nvPr/>
        </p:nvSpPr>
        <p:spPr>
          <a:xfrm>
            <a:off x="10272156" y="6044540"/>
            <a:ext cx="1919844" cy="813460"/>
          </a:xfrm>
          <a:custGeom>
            <a:avLst/>
            <a:gdLst>
              <a:gd name="connsiteX0" fmla="*/ 1567543 w 1567543"/>
              <a:gd name="connsiteY0" fmla="*/ 0 h 1033153"/>
              <a:gd name="connsiteX1" fmla="*/ 1567543 w 1567543"/>
              <a:gd name="connsiteY1" fmla="*/ 1033153 h 1033153"/>
              <a:gd name="connsiteX2" fmla="*/ 0 w 1567543"/>
              <a:gd name="connsiteY2" fmla="*/ 1033153 h 1033153"/>
              <a:gd name="connsiteX3" fmla="*/ 1567543 w 1567543"/>
              <a:gd name="connsiteY3" fmla="*/ 0 h 1033153"/>
            </a:gdLst>
            <a:ahLst/>
            <a:cxnLst>
              <a:cxn ang="0">
                <a:pos x="connsiteX0" y="connsiteY0"/>
              </a:cxn>
              <a:cxn ang="0">
                <a:pos x="connsiteX1" y="connsiteY1"/>
              </a:cxn>
              <a:cxn ang="0">
                <a:pos x="connsiteX2" y="connsiteY2"/>
              </a:cxn>
              <a:cxn ang="0">
                <a:pos x="connsiteX3" y="connsiteY3"/>
              </a:cxn>
            </a:cxnLst>
            <a:rect l="l" t="t" r="r" b="b"/>
            <a:pathLst>
              <a:path w="1567543" h="1033153">
                <a:moveTo>
                  <a:pt x="1567543" y="0"/>
                </a:moveTo>
                <a:lnTo>
                  <a:pt x="1567543" y="1033153"/>
                </a:lnTo>
                <a:lnTo>
                  <a:pt x="0" y="1033153"/>
                </a:lnTo>
                <a:lnTo>
                  <a:pt x="1567543" y="0"/>
                </a:lnTo>
                <a:close/>
              </a:path>
            </a:pathLst>
          </a:custGeom>
          <a:solidFill>
            <a:srgbClr val="ED594F"/>
          </a:solidFill>
          <a:ln>
            <a:solidFill>
              <a:srgbClr val="ED59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Forme libre 27">
            <a:extLst>
              <a:ext uri="{FF2B5EF4-FFF2-40B4-BE49-F238E27FC236}">
                <a16:creationId xmlns:a16="http://schemas.microsoft.com/office/drawing/2014/main" id="{08C7F06A-3CC8-0C4B-8E73-DC0D56168B52}"/>
              </a:ext>
            </a:extLst>
          </p:cNvPr>
          <p:cNvSpPr/>
          <p:nvPr/>
        </p:nvSpPr>
        <p:spPr>
          <a:xfrm>
            <a:off x="7821881" y="-95003"/>
            <a:ext cx="4528457" cy="1425039"/>
          </a:xfrm>
          <a:custGeom>
            <a:avLst/>
            <a:gdLst>
              <a:gd name="connsiteX0" fmla="*/ 4358244 w 4370119"/>
              <a:gd name="connsiteY0" fmla="*/ 0 h 1330036"/>
              <a:gd name="connsiteX1" fmla="*/ 0 w 4370119"/>
              <a:gd name="connsiteY1" fmla="*/ 23751 h 1330036"/>
              <a:gd name="connsiteX2" fmla="*/ 1318161 w 4370119"/>
              <a:gd name="connsiteY2" fmla="*/ 1056904 h 1330036"/>
              <a:gd name="connsiteX3" fmla="*/ 4370119 w 4370119"/>
              <a:gd name="connsiteY3" fmla="*/ 1330036 h 1330036"/>
              <a:gd name="connsiteX4" fmla="*/ 4358244 w 4370119"/>
              <a:gd name="connsiteY4" fmla="*/ 0 h 1330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70119" h="1330036">
                <a:moveTo>
                  <a:pt x="4358244" y="0"/>
                </a:moveTo>
                <a:lnTo>
                  <a:pt x="0" y="23751"/>
                </a:lnTo>
                <a:lnTo>
                  <a:pt x="1318161" y="1056904"/>
                </a:lnTo>
                <a:lnTo>
                  <a:pt x="4370119" y="1330036"/>
                </a:lnTo>
                <a:lnTo>
                  <a:pt x="4358244" y="0"/>
                </a:lnTo>
                <a:close/>
              </a:path>
            </a:pathLst>
          </a:custGeom>
          <a:solidFill>
            <a:srgbClr val="C7C8CC"/>
          </a:solidFill>
          <a:ln>
            <a:solidFill>
              <a:srgbClr val="C7C8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Espace réservé du numéro de diapositive 2">
            <a:extLst>
              <a:ext uri="{FF2B5EF4-FFF2-40B4-BE49-F238E27FC236}">
                <a16:creationId xmlns:a16="http://schemas.microsoft.com/office/drawing/2014/main" id="{BAE79587-BC76-2A49-8313-86A5A4AEF868}"/>
              </a:ext>
            </a:extLst>
          </p:cNvPr>
          <p:cNvSpPr>
            <a:spLocks noGrp="1"/>
          </p:cNvSpPr>
          <p:nvPr>
            <p:ph type="sldNum" sz="quarter" idx="12"/>
          </p:nvPr>
        </p:nvSpPr>
        <p:spPr>
          <a:xfrm>
            <a:off x="11491786" y="6364815"/>
            <a:ext cx="618189" cy="432000"/>
          </a:xfrm>
        </p:spPr>
        <p:txBody>
          <a:bodyPr/>
          <a:lstStyle/>
          <a:p>
            <a:fld id="{78594CEA-2AE0-F744-94E1-49160002DAE5}" type="slidenum">
              <a:rPr lang="fr-FR" smtClean="0"/>
              <a:pPr/>
              <a:t>2</a:t>
            </a:fld>
            <a:endParaRPr lang="fr-FR" dirty="0"/>
          </a:p>
        </p:txBody>
      </p:sp>
      <p:sp>
        <p:nvSpPr>
          <p:cNvPr id="5" name="Espace réservé du contenu 3">
            <a:extLst>
              <a:ext uri="{FF2B5EF4-FFF2-40B4-BE49-F238E27FC236}">
                <a16:creationId xmlns:a16="http://schemas.microsoft.com/office/drawing/2014/main" id="{B75138AC-211A-674E-A378-ADBEA8BCBD5E}"/>
              </a:ext>
            </a:extLst>
          </p:cNvPr>
          <p:cNvSpPr txBox="1">
            <a:spLocks/>
          </p:cNvSpPr>
          <p:nvPr/>
        </p:nvSpPr>
        <p:spPr>
          <a:xfrm>
            <a:off x="452521" y="1116359"/>
            <a:ext cx="10784831" cy="5125414"/>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fr-FR"/>
              <a:t> </a:t>
            </a:r>
            <a:endParaRPr lang="fr-FR" dirty="0"/>
          </a:p>
        </p:txBody>
      </p:sp>
      <p:sp>
        <p:nvSpPr>
          <p:cNvPr id="6" name="Titre 1">
            <a:extLst>
              <a:ext uri="{FF2B5EF4-FFF2-40B4-BE49-F238E27FC236}">
                <a16:creationId xmlns:a16="http://schemas.microsoft.com/office/drawing/2014/main" id="{CFFA8DFD-8153-7848-9451-EF95FF8CC755}"/>
              </a:ext>
            </a:extLst>
          </p:cNvPr>
          <p:cNvSpPr txBox="1">
            <a:spLocks/>
          </p:cNvSpPr>
          <p:nvPr/>
        </p:nvSpPr>
        <p:spPr>
          <a:xfrm>
            <a:off x="479425" y="177059"/>
            <a:ext cx="10855800" cy="2642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lang="fr-FR" sz="1600" b="0" i="1" kern="1200" spc="300" smtClean="0">
                <a:solidFill>
                  <a:schemeClr val="bg1">
                    <a:lumMod val="50000"/>
                  </a:schemeClr>
                </a:solidFill>
                <a:latin typeface="+mj-lt"/>
                <a:ea typeface="MingLiU-ExtB"/>
                <a:cs typeface="+mj-cs"/>
              </a:defRPr>
            </a:lvl1pPr>
          </a:lstStyle>
          <a:p>
            <a:r>
              <a:rPr lang="fr-FR" dirty="0"/>
              <a:t>FIT in NETWORK ® &amp; 3E Services – Dossier d’information</a:t>
            </a:r>
          </a:p>
        </p:txBody>
      </p:sp>
      <p:sp>
        <p:nvSpPr>
          <p:cNvPr id="7" name="Rectangle 6">
            <a:extLst>
              <a:ext uri="{FF2B5EF4-FFF2-40B4-BE49-F238E27FC236}">
                <a16:creationId xmlns:a16="http://schemas.microsoft.com/office/drawing/2014/main" id="{A1D21F2E-8AD7-BF4E-9238-0B6EF042F2CD}"/>
              </a:ext>
            </a:extLst>
          </p:cNvPr>
          <p:cNvSpPr/>
          <p:nvPr/>
        </p:nvSpPr>
        <p:spPr>
          <a:xfrm>
            <a:off x="2873830" y="6453188"/>
            <a:ext cx="6004000" cy="1732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chemeClr val="bg1">
                    <a:lumMod val="75000"/>
                  </a:schemeClr>
                </a:solidFill>
              </a:rPr>
              <a:t>FIT in NETWORK® - Comment booster ses investissement pendant la crise covid-19?</a:t>
            </a:r>
          </a:p>
        </p:txBody>
      </p:sp>
      <p:cxnSp>
        <p:nvCxnSpPr>
          <p:cNvPr id="23" name="Connecteur droit 22">
            <a:extLst>
              <a:ext uri="{FF2B5EF4-FFF2-40B4-BE49-F238E27FC236}">
                <a16:creationId xmlns:a16="http://schemas.microsoft.com/office/drawing/2014/main" id="{71E87992-CACD-B349-98CF-C9A644646133}"/>
              </a:ext>
            </a:extLst>
          </p:cNvPr>
          <p:cNvCxnSpPr>
            <a:cxnSpLocks/>
          </p:cNvCxnSpPr>
          <p:nvPr/>
        </p:nvCxnSpPr>
        <p:spPr>
          <a:xfrm>
            <a:off x="771897" y="6305797"/>
            <a:ext cx="9535885" cy="0"/>
          </a:xfrm>
          <a:prstGeom prst="line">
            <a:avLst/>
          </a:prstGeom>
          <a:ln>
            <a:solidFill>
              <a:srgbClr val="ED594F"/>
            </a:solidFill>
          </a:ln>
        </p:spPr>
        <p:style>
          <a:lnRef idx="1">
            <a:schemeClr val="accent1"/>
          </a:lnRef>
          <a:fillRef idx="0">
            <a:schemeClr val="accent1"/>
          </a:fillRef>
          <a:effectRef idx="0">
            <a:schemeClr val="accent1"/>
          </a:effectRef>
          <a:fontRef idx="minor">
            <a:schemeClr val="tx1"/>
          </a:fontRef>
        </p:style>
      </p:cxnSp>
      <p:cxnSp>
        <p:nvCxnSpPr>
          <p:cNvPr id="25" name="Connecteur droit 24">
            <a:extLst>
              <a:ext uri="{FF2B5EF4-FFF2-40B4-BE49-F238E27FC236}">
                <a16:creationId xmlns:a16="http://schemas.microsoft.com/office/drawing/2014/main" id="{BA42322E-622A-B842-ACDC-3901418E18B8}"/>
              </a:ext>
            </a:extLst>
          </p:cNvPr>
          <p:cNvCxnSpPr>
            <a:cxnSpLocks/>
          </p:cNvCxnSpPr>
          <p:nvPr/>
        </p:nvCxnSpPr>
        <p:spPr>
          <a:xfrm>
            <a:off x="767408" y="476672"/>
            <a:ext cx="9535885" cy="0"/>
          </a:xfrm>
          <a:prstGeom prst="line">
            <a:avLst/>
          </a:prstGeom>
          <a:ln>
            <a:solidFill>
              <a:srgbClr val="ED594F"/>
            </a:solidFill>
          </a:ln>
        </p:spPr>
        <p:style>
          <a:lnRef idx="1">
            <a:schemeClr val="accent1"/>
          </a:lnRef>
          <a:fillRef idx="0">
            <a:schemeClr val="accent1"/>
          </a:fillRef>
          <a:effectRef idx="0">
            <a:schemeClr val="accent1"/>
          </a:effectRef>
          <a:fontRef idx="minor">
            <a:schemeClr val="tx1"/>
          </a:fontRef>
        </p:style>
      </p:cxnSp>
      <p:pic>
        <p:nvPicPr>
          <p:cNvPr id="29" name="Image 28" descr="Une image contenant extérieur, signe, assis, poteau&#10;&#10;Description générée automatiquement">
            <a:extLst>
              <a:ext uri="{FF2B5EF4-FFF2-40B4-BE49-F238E27FC236}">
                <a16:creationId xmlns:a16="http://schemas.microsoft.com/office/drawing/2014/main" id="{107BDD7D-54D8-5942-B078-EDAAF66D39AD}"/>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903741" y="0"/>
            <a:ext cx="924102" cy="924102"/>
          </a:xfrm>
          <a:prstGeom prst="rect">
            <a:avLst/>
          </a:prstGeom>
        </p:spPr>
      </p:pic>
      <p:sp>
        <p:nvSpPr>
          <p:cNvPr id="31" name="ZoneTexte 30">
            <a:extLst>
              <a:ext uri="{FF2B5EF4-FFF2-40B4-BE49-F238E27FC236}">
                <a16:creationId xmlns:a16="http://schemas.microsoft.com/office/drawing/2014/main" id="{0C36E7B3-5969-C945-8113-2ECD0F3ADC28}"/>
              </a:ext>
            </a:extLst>
          </p:cNvPr>
          <p:cNvSpPr txBox="1"/>
          <p:nvPr/>
        </p:nvSpPr>
        <p:spPr>
          <a:xfrm>
            <a:off x="2981135" y="736271"/>
            <a:ext cx="6109365" cy="369332"/>
          </a:xfrm>
          <a:prstGeom prst="rect">
            <a:avLst/>
          </a:prstGeom>
          <a:noFill/>
        </p:spPr>
        <p:txBody>
          <a:bodyPr wrap="none" rtlCol="0">
            <a:spAutoFit/>
          </a:bodyPr>
          <a:lstStyle/>
          <a:p>
            <a:r>
              <a:rPr lang="fr-FR" b="1" dirty="0">
                <a:solidFill>
                  <a:srgbClr val="ED594F"/>
                </a:solidFill>
                <a:latin typeface="Helvetica" pitchFamily="2" charset="0"/>
              </a:rPr>
              <a:t>LE FONDS DE RENDFORCEMENT DES PME (FRPME) </a:t>
            </a:r>
          </a:p>
        </p:txBody>
      </p:sp>
      <p:sp>
        <p:nvSpPr>
          <p:cNvPr id="32" name="Rectangle 31">
            <a:extLst>
              <a:ext uri="{FF2B5EF4-FFF2-40B4-BE49-F238E27FC236}">
                <a16:creationId xmlns:a16="http://schemas.microsoft.com/office/drawing/2014/main" id="{6560A4BD-CF7A-F340-8588-A413441CBED9}"/>
              </a:ext>
            </a:extLst>
          </p:cNvPr>
          <p:cNvSpPr/>
          <p:nvPr/>
        </p:nvSpPr>
        <p:spPr>
          <a:xfrm>
            <a:off x="1068779" y="1491343"/>
            <a:ext cx="10925300" cy="4555093"/>
          </a:xfrm>
          <a:prstGeom prst="rect">
            <a:avLst/>
          </a:prstGeom>
        </p:spPr>
        <p:txBody>
          <a:bodyPr wrap="square">
            <a:spAutoFit/>
          </a:bodyPr>
          <a:lstStyle/>
          <a:p>
            <a:pPr lvl="0"/>
            <a:r>
              <a:rPr lang="fr-FR" sz="1600" b="1" dirty="0">
                <a:solidFill>
                  <a:srgbClr val="ED594F"/>
                </a:solidFill>
                <a:latin typeface="Ebrima" panose="02000000000000000000" pitchFamily="2" charset="0"/>
                <a:ea typeface="Ebrima" panose="02000000000000000000" pitchFamily="2" charset="0"/>
                <a:cs typeface="Ebrima" panose="02000000000000000000" pitchFamily="2" charset="0"/>
              </a:rPr>
              <a:t>Quel type d’aide ?</a:t>
            </a:r>
          </a:p>
          <a:p>
            <a:pPr lvl="0"/>
            <a:endParaRPr lang="fr-FR" sz="1600" dirty="0">
              <a:solidFill>
                <a:srgbClr val="2E5597"/>
              </a:solidFill>
              <a:latin typeface="Ebrima" panose="02000000000000000000" pitchFamily="2" charset="0"/>
              <a:ea typeface="Ebrima" panose="02000000000000000000" pitchFamily="2" charset="0"/>
              <a:cs typeface="Ebrima" panose="02000000000000000000" pitchFamily="2" charset="0"/>
            </a:endParaRPr>
          </a:p>
          <a:p>
            <a:pPr lvl="0"/>
            <a:r>
              <a:rPr lang="fr-FR" sz="1600" dirty="0">
                <a:solidFill>
                  <a:srgbClr val="2E5597"/>
                </a:solidFill>
                <a:latin typeface="Ebrima" panose="02000000000000000000" pitchFamily="2" charset="0"/>
                <a:ea typeface="Ebrima" panose="02000000000000000000" pitchFamily="2" charset="0"/>
                <a:cs typeface="Ebrima" panose="02000000000000000000" pitchFamily="2" charset="0"/>
              </a:rPr>
              <a:t>Financement du haut de bilan / quasi fonds propres.</a:t>
            </a:r>
          </a:p>
          <a:p>
            <a:pPr lvl="0"/>
            <a:endParaRPr lang="fr-FR" sz="1600" dirty="0">
              <a:solidFill>
                <a:srgbClr val="2E5597"/>
              </a:solidFill>
              <a:latin typeface="Ebrima" panose="02000000000000000000" pitchFamily="2" charset="0"/>
              <a:ea typeface="Ebrima" panose="02000000000000000000" pitchFamily="2" charset="0"/>
              <a:cs typeface="Ebrima" panose="02000000000000000000" pitchFamily="2" charset="0"/>
            </a:endParaRPr>
          </a:p>
          <a:p>
            <a:pPr lvl="0"/>
            <a:r>
              <a:rPr lang="fr-FR" sz="1600" b="1" dirty="0">
                <a:solidFill>
                  <a:srgbClr val="ED594F"/>
                </a:solidFill>
                <a:latin typeface="Ebrima" panose="02000000000000000000" pitchFamily="2" charset="0"/>
                <a:ea typeface="Ebrima" panose="02000000000000000000" pitchFamily="2" charset="0"/>
                <a:cs typeface="Ebrima" panose="02000000000000000000" pitchFamily="2" charset="0"/>
              </a:rPr>
              <a:t>Quel est le montant de l’investissement ? </a:t>
            </a:r>
          </a:p>
          <a:p>
            <a:pPr lvl="0"/>
            <a:endParaRPr lang="fr-FR" sz="1600" dirty="0">
              <a:solidFill>
                <a:srgbClr val="2E5597"/>
              </a:solidFill>
              <a:latin typeface="Ebrima" panose="02000000000000000000" pitchFamily="2" charset="0"/>
              <a:ea typeface="Ebrima" panose="02000000000000000000" pitchFamily="2" charset="0"/>
              <a:cs typeface="Ebrima" panose="02000000000000000000" pitchFamily="2" charset="0"/>
            </a:endParaRPr>
          </a:p>
          <a:p>
            <a:pPr lvl="0"/>
            <a:r>
              <a:rPr lang="fr-FR" sz="1600" dirty="0">
                <a:solidFill>
                  <a:srgbClr val="2E5597"/>
                </a:solidFill>
                <a:latin typeface="Ebrima" panose="02000000000000000000" pitchFamily="2" charset="0"/>
                <a:ea typeface="Ebrima" panose="02000000000000000000" pitchFamily="2" charset="0"/>
                <a:cs typeface="Ebrima" panose="02000000000000000000" pitchFamily="2" charset="0"/>
              </a:rPr>
              <a:t>De 500 000 euros à 5 millions d’euros, principalement en obligations à bons de souscription d’actions (OBSA). </a:t>
            </a:r>
          </a:p>
          <a:p>
            <a:pPr lvl="0"/>
            <a:endParaRPr lang="fr-FR" sz="1600" dirty="0">
              <a:solidFill>
                <a:srgbClr val="2E5597"/>
              </a:solidFill>
              <a:latin typeface="Ebrima" panose="02000000000000000000" pitchFamily="2" charset="0"/>
              <a:ea typeface="Ebrima" panose="02000000000000000000" pitchFamily="2" charset="0"/>
              <a:cs typeface="Ebrima" panose="02000000000000000000" pitchFamily="2" charset="0"/>
            </a:endParaRPr>
          </a:p>
          <a:p>
            <a:pPr lvl="0"/>
            <a:r>
              <a:rPr lang="fr-FR" sz="1600" b="1" dirty="0">
                <a:solidFill>
                  <a:srgbClr val="ED594F"/>
                </a:solidFill>
                <a:latin typeface="Ebrima" panose="02000000000000000000" pitchFamily="2" charset="0"/>
                <a:ea typeface="Ebrima" panose="02000000000000000000" pitchFamily="2" charset="0"/>
                <a:cs typeface="Ebrima" panose="02000000000000000000" pitchFamily="2" charset="0"/>
              </a:rPr>
              <a:t>Quelles structures peuvent en bénéficier ? </a:t>
            </a:r>
          </a:p>
          <a:p>
            <a:pPr lvl="0"/>
            <a:endParaRPr lang="fr-FR" sz="1600" dirty="0">
              <a:solidFill>
                <a:srgbClr val="2E5597"/>
              </a:solidFill>
              <a:latin typeface="Ebrima" panose="02000000000000000000" pitchFamily="2" charset="0"/>
              <a:ea typeface="Ebrima" panose="02000000000000000000" pitchFamily="2" charset="0"/>
              <a:cs typeface="Ebrima" panose="02000000000000000000" pitchFamily="2" charset="0"/>
            </a:endParaRPr>
          </a:p>
          <a:p>
            <a:pPr lvl="0"/>
            <a:r>
              <a:rPr lang="fr-FR" sz="1600" dirty="0">
                <a:solidFill>
                  <a:srgbClr val="2E5597"/>
                </a:solidFill>
                <a:latin typeface="Ebrima" panose="02000000000000000000" pitchFamily="2" charset="0"/>
                <a:ea typeface="Ebrima" panose="02000000000000000000" pitchFamily="2" charset="0"/>
                <a:cs typeface="Ebrima" panose="02000000000000000000" pitchFamily="2" charset="0"/>
              </a:rPr>
              <a:t>Les PME ou petites ETI industrielles fragilisées par la Covid-19, réalisant au moins 5 millions d’euros de chiffre d’affaires. </a:t>
            </a:r>
          </a:p>
          <a:p>
            <a:pPr lvl="0"/>
            <a:endParaRPr lang="fr-FR" sz="1600" dirty="0">
              <a:solidFill>
                <a:srgbClr val="2E5597"/>
              </a:solidFill>
              <a:latin typeface="Ebrima" panose="02000000000000000000" pitchFamily="2" charset="0"/>
              <a:ea typeface="Ebrima" panose="02000000000000000000" pitchFamily="2" charset="0"/>
              <a:cs typeface="Ebrima" panose="02000000000000000000" pitchFamily="2" charset="0"/>
            </a:endParaRPr>
          </a:p>
          <a:p>
            <a:pPr lvl="0"/>
            <a:r>
              <a:rPr lang="fr-FR" sz="1600" b="1" dirty="0">
                <a:solidFill>
                  <a:srgbClr val="ED594F"/>
                </a:solidFill>
                <a:latin typeface="Ebrima" panose="02000000000000000000" pitchFamily="2" charset="0"/>
                <a:ea typeface="Ebrima" panose="02000000000000000000" pitchFamily="2" charset="0"/>
                <a:cs typeface="Ebrima" panose="02000000000000000000" pitchFamily="2" charset="0"/>
              </a:rPr>
              <a:t>Quelques mots sur le dispositif </a:t>
            </a:r>
          </a:p>
          <a:p>
            <a:pPr lvl="0"/>
            <a:endParaRPr lang="fr-FR" sz="1600" dirty="0">
              <a:solidFill>
                <a:srgbClr val="2E5597"/>
              </a:solidFill>
              <a:latin typeface="Ebrima" panose="02000000000000000000" pitchFamily="2" charset="0"/>
              <a:ea typeface="Ebrima" panose="02000000000000000000" pitchFamily="2" charset="0"/>
              <a:cs typeface="Ebrima" panose="02000000000000000000" pitchFamily="2" charset="0"/>
            </a:endParaRPr>
          </a:p>
          <a:p>
            <a:pPr lvl="0"/>
            <a:r>
              <a:rPr lang="fr-FR" sz="1600" dirty="0">
                <a:solidFill>
                  <a:srgbClr val="2E5597"/>
                </a:solidFill>
                <a:latin typeface="Ebrima" panose="02000000000000000000" pitchFamily="2" charset="0"/>
                <a:ea typeface="Ebrima" panose="02000000000000000000" pitchFamily="2" charset="0"/>
                <a:cs typeface="Ebrima" panose="02000000000000000000" pitchFamily="2" charset="0"/>
              </a:rPr>
              <a:t>Dans le cadre du plan de soutien aux entreprises, l’Etat et </a:t>
            </a:r>
            <a:r>
              <a:rPr lang="fr-FR" sz="1600" dirty="0" err="1">
                <a:solidFill>
                  <a:srgbClr val="2E5597"/>
                </a:solidFill>
                <a:latin typeface="Ebrima" panose="02000000000000000000" pitchFamily="2" charset="0"/>
                <a:ea typeface="Ebrima" panose="02000000000000000000" pitchFamily="2" charset="0"/>
                <a:cs typeface="Ebrima" panose="02000000000000000000" pitchFamily="2" charset="0"/>
              </a:rPr>
              <a:t>Bpifrance</a:t>
            </a:r>
            <a:r>
              <a:rPr lang="fr-FR" sz="1600" dirty="0">
                <a:solidFill>
                  <a:srgbClr val="2E5597"/>
                </a:solidFill>
                <a:latin typeface="Ebrima" panose="02000000000000000000" pitchFamily="2" charset="0"/>
                <a:ea typeface="Ebrima" panose="02000000000000000000" pitchFamily="2" charset="0"/>
                <a:cs typeface="Ebrima" panose="02000000000000000000" pitchFamily="2" charset="0"/>
              </a:rPr>
              <a:t> accompagnent les PME dont l’activité est impactée par la Covid-19. Le Fonds de Renforcement des PME (FRPME), doté d’environ 100 millions d’euros, est souscrit par le Programme d’investissements d’avenir (PIA) et </a:t>
            </a:r>
            <a:r>
              <a:rPr lang="fr-FR" sz="1600" dirty="0" err="1">
                <a:solidFill>
                  <a:srgbClr val="2E5597"/>
                </a:solidFill>
                <a:latin typeface="Ebrima" panose="02000000000000000000" pitchFamily="2" charset="0"/>
                <a:ea typeface="Ebrima" panose="02000000000000000000" pitchFamily="2" charset="0"/>
                <a:cs typeface="Ebrima" panose="02000000000000000000" pitchFamily="2" charset="0"/>
              </a:rPr>
              <a:t>Bpifrance</a:t>
            </a:r>
            <a:r>
              <a:rPr lang="fr-FR" sz="1600" dirty="0">
                <a:solidFill>
                  <a:srgbClr val="2E5597"/>
                </a:solidFill>
                <a:latin typeface="Ebrima" panose="02000000000000000000" pitchFamily="2" charset="0"/>
                <a:ea typeface="Ebrima" panose="02000000000000000000" pitchFamily="2" charset="0"/>
                <a:cs typeface="Ebrima" panose="02000000000000000000" pitchFamily="2" charset="0"/>
              </a:rPr>
              <a:t> pour accompagner les entreprises dans leur redéploiement. </a:t>
            </a:r>
          </a:p>
          <a:p>
            <a:pPr lvl="0"/>
            <a:endParaRPr lang="fr-FR" sz="1600" dirty="0">
              <a:solidFill>
                <a:srgbClr val="2E5597"/>
              </a:solidFill>
              <a:latin typeface="Ebrima" panose="02000000000000000000" pitchFamily="2" charset="0"/>
              <a:ea typeface="Ebrima" panose="02000000000000000000" pitchFamily="2" charset="0"/>
              <a:cs typeface="Ebrima" panose="02000000000000000000" pitchFamily="2" charset="0"/>
            </a:endParaRPr>
          </a:p>
        </p:txBody>
      </p:sp>
      <p:pic>
        <p:nvPicPr>
          <p:cNvPr id="35" name="Image 34">
            <a:extLst>
              <a:ext uri="{FF2B5EF4-FFF2-40B4-BE49-F238E27FC236}">
                <a16:creationId xmlns:a16="http://schemas.microsoft.com/office/drawing/2014/main" id="{5044FA25-0CB8-2D4D-A899-659FE4E2D762}"/>
              </a:ext>
            </a:extLst>
          </p:cNvPr>
          <p:cNvPicPr>
            <a:picLocks noChangeAspect="1"/>
          </p:cNvPicPr>
          <p:nvPr/>
        </p:nvPicPr>
        <p:blipFill>
          <a:blip r:embed="rId3"/>
          <a:stretch>
            <a:fillRect/>
          </a:stretch>
        </p:blipFill>
        <p:spPr>
          <a:xfrm>
            <a:off x="688769" y="1488127"/>
            <a:ext cx="381000" cy="342900"/>
          </a:xfrm>
          <a:prstGeom prst="rect">
            <a:avLst/>
          </a:prstGeom>
        </p:spPr>
      </p:pic>
      <p:pic>
        <p:nvPicPr>
          <p:cNvPr id="36" name="Image 35">
            <a:extLst>
              <a:ext uri="{FF2B5EF4-FFF2-40B4-BE49-F238E27FC236}">
                <a16:creationId xmlns:a16="http://schemas.microsoft.com/office/drawing/2014/main" id="{55F4471A-DEC0-3145-ACEE-6BE9969CEB2D}"/>
              </a:ext>
            </a:extLst>
          </p:cNvPr>
          <p:cNvPicPr>
            <a:picLocks noChangeAspect="1"/>
          </p:cNvPicPr>
          <p:nvPr/>
        </p:nvPicPr>
        <p:blipFill>
          <a:blip r:embed="rId3"/>
          <a:stretch>
            <a:fillRect/>
          </a:stretch>
        </p:blipFill>
        <p:spPr>
          <a:xfrm>
            <a:off x="690329" y="2469902"/>
            <a:ext cx="381000" cy="342900"/>
          </a:xfrm>
          <a:prstGeom prst="rect">
            <a:avLst/>
          </a:prstGeom>
        </p:spPr>
      </p:pic>
      <p:pic>
        <p:nvPicPr>
          <p:cNvPr id="37" name="Image 36">
            <a:extLst>
              <a:ext uri="{FF2B5EF4-FFF2-40B4-BE49-F238E27FC236}">
                <a16:creationId xmlns:a16="http://schemas.microsoft.com/office/drawing/2014/main" id="{F0BD678A-E99A-B449-AF26-630EFDCC217C}"/>
              </a:ext>
            </a:extLst>
          </p:cNvPr>
          <p:cNvPicPr>
            <a:picLocks noChangeAspect="1"/>
          </p:cNvPicPr>
          <p:nvPr/>
        </p:nvPicPr>
        <p:blipFill>
          <a:blip r:embed="rId3"/>
          <a:stretch>
            <a:fillRect/>
          </a:stretch>
        </p:blipFill>
        <p:spPr>
          <a:xfrm>
            <a:off x="676893" y="4415408"/>
            <a:ext cx="381000" cy="342900"/>
          </a:xfrm>
          <a:prstGeom prst="rect">
            <a:avLst/>
          </a:prstGeom>
        </p:spPr>
      </p:pic>
      <p:pic>
        <p:nvPicPr>
          <p:cNvPr id="38" name="Image 37">
            <a:extLst>
              <a:ext uri="{FF2B5EF4-FFF2-40B4-BE49-F238E27FC236}">
                <a16:creationId xmlns:a16="http://schemas.microsoft.com/office/drawing/2014/main" id="{A9DC6F90-5372-0840-A4B8-37CAFA8DC1F3}"/>
              </a:ext>
            </a:extLst>
          </p:cNvPr>
          <p:cNvPicPr>
            <a:picLocks noChangeAspect="1"/>
          </p:cNvPicPr>
          <p:nvPr/>
        </p:nvPicPr>
        <p:blipFill>
          <a:blip r:embed="rId3"/>
          <a:stretch>
            <a:fillRect/>
          </a:stretch>
        </p:blipFill>
        <p:spPr>
          <a:xfrm>
            <a:off x="695400" y="3429000"/>
            <a:ext cx="381000" cy="342900"/>
          </a:xfrm>
          <a:prstGeom prst="rect">
            <a:avLst/>
          </a:prstGeom>
        </p:spPr>
      </p:pic>
    </p:spTree>
    <p:extLst>
      <p:ext uri="{BB962C8B-B14F-4D97-AF65-F5344CB8AC3E}">
        <p14:creationId xmlns:p14="http://schemas.microsoft.com/office/powerpoint/2010/main" val="937160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Forme libre 16">
            <a:extLst>
              <a:ext uri="{FF2B5EF4-FFF2-40B4-BE49-F238E27FC236}">
                <a16:creationId xmlns:a16="http://schemas.microsoft.com/office/drawing/2014/main" id="{25A779C7-199F-DD43-AA7D-A3315D217D67}"/>
              </a:ext>
            </a:extLst>
          </p:cNvPr>
          <p:cNvSpPr/>
          <p:nvPr/>
        </p:nvSpPr>
        <p:spPr>
          <a:xfrm>
            <a:off x="10272156" y="6044540"/>
            <a:ext cx="1919844" cy="813460"/>
          </a:xfrm>
          <a:custGeom>
            <a:avLst/>
            <a:gdLst>
              <a:gd name="connsiteX0" fmla="*/ 1567543 w 1567543"/>
              <a:gd name="connsiteY0" fmla="*/ 0 h 1033153"/>
              <a:gd name="connsiteX1" fmla="*/ 1567543 w 1567543"/>
              <a:gd name="connsiteY1" fmla="*/ 1033153 h 1033153"/>
              <a:gd name="connsiteX2" fmla="*/ 0 w 1567543"/>
              <a:gd name="connsiteY2" fmla="*/ 1033153 h 1033153"/>
              <a:gd name="connsiteX3" fmla="*/ 1567543 w 1567543"/>
              <a:gd name="connsiteY3" fmla="*/ 0 h 1033153"/>
            </a:gdLst>
            <a:ahLst/>
            <a:cxnLst>
              <a:cxn ang="0">
                <a:pos x="connsiteX0" y="connsiteY0"/>
              </a:cxn>
              <a:cxn ang="0">
                <a:pos x="connsiteX1" y="connsiteY1"/>
              </a:cxn>
              <a:cxn ang="0">
                <a:pos x="connsiteX2" y="connsiteY2"/>
              </a:cxn>
              <a:cxn ang="0">
                <a:pos x="connsiteX3" y="connsiteY3"/>
              </a:cxn>
            </a:cxnLst>
            <a:rect l="l" t="t" r="r" b="b"/>
            <a:pathLst>
              <a:path w="1567543" h="1033153">
                <a:moveTo>
                  <a:pt x="1567543" y="0"/>
                </a:moveTo>
                <a:lnTo>
                  <a:pt x="1567543" y="1033153"/>
                </a:lnTo>
                <a:lnTo>
                  <a:pt x="0" y="1033153"/>
                </a:lnTo>
                <a:lnTo>
                  <a:pt x="1567543" y="0"/>
                </a:lnTo>
                <a:close/>
              </a:path>
            </a:pathLst>
          </a:custGeom>
          <a:solidFill>
            <a:srgbClr val="ED594F"/>
          </a:solidFill>
          <a:ln>
            <a:solidFill>
              <a:srgbClr val="ED59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Forme libre 27">
            <a:extLst>
              <a:ext uri="{FF2B5EF4-FFF2-40B4-BE49-F238E27FC236}">
                <a16:creationId xmlns:a16="http://schemas.microsoft.com/office/drawing/2014/main" id="{08C7F06A-3CC8-0C4B-8E73-DC0D56168B52}"/>
              </a:ext>
            </a:extLst>
          </p:cNvPr>
          <p:cNvSpPr/>
          <p:nvPr/>
        </p:nvSpPr>
        <p:spPr>
          <a:xfrm>
            <a:off x="7821881" y="-95003"/>
            <a:ext cx="4528457" cy="1425039"/>
          </a:xfrm>
          <a:custGeom>
            <a:avLst/>
            <a:gdLst>
              <a:gd name="connsiteX0" fmla="*/ 4358244 w 4370119"/>
              <a:gd name="connsiteY0" fmla="*/ 0 h 1330036"/>
              <a:gd name="connsiteX1" fmla="*/ 0 w 4370119"/>
              <a:gd name="connsiteY1" fmla="*/ 23751 h 1330036"/>
              <a:gd name="connsiteX2" fmla="*/ 1318161 w 4370119"/>
              <a:gd name="connsiteY2" fmla="*/ 1056904 h 1330036"/>
              <a:gd name="connsiteX3" fmla="*/ 4370119 w 4370119"/>
              <a:gd name="connsiteY3" fmla="*/ 1330036 h 1330036"/>
              <a:gd name="connsiteX4" fmla="*/ 4358244 w 4370119"/>
              <a:gd name="connsiteY4" fmla="*/ 0 h 1330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70119" h="1330036">
                <a:moveTo>
                  <a:pt x="4358244" y="0"/>
                </a:moveTo>
                <a:lnTo>
                  <a:pt x="0" y="23751"/>
                </a:lnTo>
                <a:lnTo>
                  <a:pt x="1318161" y="1056904"/>
                </a:lnTo>
                <a:lnTo>
                  <a:pt x="4370119" y="1330036"/>
                </a:lnTo>
                <a:lnTo>
                  <a:pt x="4358244" y="0"/>
                </a:lnTo>
                <a:close/>
              </a:path>
            </a:pathLst>
          </a:custGeom>
          <a:solidFill>
            <a:srgbClr val="C7C8CC"/>
          </a:solidFill>
          <a:ln>
            <a:solidFill>
              <a:srgbClr val="C7C8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Espace réservé du numéro de diapositive 2">
            <a:extLst>
              <a:ext uri="{FF2B5EF4-FFF2-40B4-BE49-F238E27FC236}">
                <a16:creationId xmlns:a16="http://schemas.microsoft.com/office/drawing/2014/main" id="{BAE79587-BC76-2A49-8313-86A5A4AEF868}"/>
              </a:ext>
            </a:extLst>
          </p:cNvPr>
          <p:cNvSpPr>
            <a:spLocks noGrp="1"/>
          </p:cNvSpPr>
          <p:nvPr>
            <p:ph type="sldNum" sz="quarter" idx="12"/>
          </p:nvPr>
        </p:nvSpPr>
        <p:spPr>
          <a:xfrm>
            <a:off x="11491786" y="6364815"/>
            <a:ext cx="618189" cy="432000"/>
          </a:xfrm>
        </p:spPr>
        <p:txBody>
          <a:bodyPr/>
          <a:lstStyle/>
          <a:p>
            <a:fld id="{78594CEA-2AE0-F744-94E1-49160002DAE5}" type="slidenum">
              <a:rPr lang="fr-FR" smtClean="0"/>
              <a:pPr/>
              <a:t>3</a:t>
            </a:fld>
            <a:endParaRPr lang="fr-FR" dirty="0"/>
          </a:p>
        </p:txBody>
      </p:sp>
      <p:sp>
        <p:nvSpPr>
          <p:cNvPr id="5" name="Espace réservé du contenu 3">
            <a:extLst>
              <a:ext uri="{FF2B5EF4-FFF2-40B4-BE49-F238E27FC236}">
                <a16:creationId xmlns:a16="http://schemas.microsoft.com/office/drawing/2014/main" id="{B75138AC-211A-674E-A378-ADBEA8BCBD5E}"/>
              </a:ext>
            </a:extLst>
          </p:cNvPr>
          <p:cNvSpPr txBox="1">
            <a:spLocks/>
          </p:cNvSpPr>
          <p:nvPr/>
        </p:nvSpPr>
        <p:spPr>
          <a:xfrm>
            <a:off x="452521" y="1116359"/>
            <a:ext cx="10784831" cy="5125414"/>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fr-FR"/>
              <a:t> </a:t>
            </a:r>
            <a:endParaRPr lang="fr-FR" dirty="0"/>
          </a:p>
        </p:txBody>
      </p:sp>
      <p:sp>
        <p:nvSpPr>
          <p:cNvPr id="6" name="Titre 1">
            <a:extLst>
              <a:ext uri="{FF2B5EF4-FFF2-40B4-BE49-F238E27FC236}">
                <a16:creationId xmlns:a16="http://schemas.microsoft.com/office/drawing/2014/main" id="{CFFA8DFD-8153-7848-9451-EF95FF8CC755}"/>
              </a:ext>
            </a:extLst>
          </p:cNvPr>
          <p:cNvSpPr txBox="1">
            <a:spLocks/>
          </p:cNvSpPr>
          <p:nvPr/>
        </p:nvSpPr>
        <p:spPr>
          <a:xfrm>
            <a:off x="479425" y="177059"/>
            <a:ext cx="10855800" cy="2642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lang="fr-FR" sz="1600" b="0" i="1" kern="1200" spc="300" smtClean="0">
                <a:solidFill>
                  <a:schemeClr val="bg1">
                    <a:lumMod val="50000"/>
                  </a:schemeClr>
                </a:solidFill>
                <a:latin typeface="+mj-lt"/>
                <a:ea typeface="MingLiU-ExtB"/>
                <a:cs typeface="+mj-cs"/>
              </a:defRPr>
            </a:lvl1pPr>
          </a:lstStyle>
          <a:p>
            <a:r>
              <a:rPr lang="fr-FR" dirty="0"/>
              <a:t>FIT in NETWORK ® &amp; 3E Services – Dossier d’information</a:t>
            </a:r>
          </a:p>
        </p:txBody>
      </p:sp>
      <p:sp>
        <p:nvSpPr>
          <p:cNvPr id="7" name="Rectangle 6">
            <a:extLst>
              <a:ext uri="{FF2B5EF4-FFF2-40B4-BE49-F238E27FC236}">
                <a16:creationId xmlns:a16="http://schemas.microsoft.com/office/drawing/2014/main" id="{A1D21F2E-8AD7-BF4E-9238-0B6EF042F2CD}"/>
              </a:ext>
            </a:extLst>
          </p:cNvPr>
          <p:cNvSpPr/>
          <p:nvPr/>
        </p:nvSpPr>
        <p:spPr>
          <a:xfrm>
            <a:off x="2873830" y="6453188"/>
            <a:ext cx="6004000" cy="1732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chemeClr val="bg1">
                    <a:lumMod val="75000"/>
                  </a:schemeClr>
                </a:solidFill>
              </a:rPr>
              <a:t>FIT in NETWORK® - Comment booster ses investissement pendant la crise covid-19?</a:t>
            </a:r>
          </a:p>
        </p:txBody>
      </p:sp>
      <p:cxnSp>
        <p:nvCxnSpPr>
          <p:cNvPr id="23" name="Connecteur droit 22">
            <a:extLst>
              <a:ext uri="{FF2B5EF4-FFF2-40B4-BE49-F238E27FC236}">
                <a16:creationId xmlns:a16="http://schemas.microsoft.com/office/drawing/2014/main" id="{71E87992-CACD-B349-98CF-C9A644646133}"/>
              </a:ext>
            </a:extLst>
          </p:cNvPr>
          <p:cNvCxnSpPr>
            <a:cxnSpLocks/>
          </p:cNvCxnSpPr>
          <p:nvPr/>
        </p:nvCxnSpPr>
        <p:spPr>
          <a:xfrm>
            <a:off x="771897" y="6305797"/>
            <a:ext cx="9535885" cy="0"/>
          </a:xfrm>
          <a:prstGeom prst="line">
            <a:avLst/>
          </a:prstGeom>
          <a:ln>
            <a:solidFill>
              <a:srgbClr val="ED594F"/>
            </a:solidFill>
          </a:ln>
        </p:spPr>
        <p:style>
          <a:lnRef idx="1">
            <a:schemeClr val="accent1"/>
          </a:lnRef>
          <a:fillRef idx="0">
            <a:schemeClr val="accent1"/>
          </a:fillRef>
          <a:effectRef idx="0">
            <a:schemeClr val="accent1"/>
          </a:effectRef>
          <a:fontRef idx="minor">
            <a:schemeClr val="tx1"/>
          </a:fontRef>
        </p:style>
      </p:cxnSp>
      <p:cxnSp>
        <p:nvCxnSpPr>
          <p:cNvPr id="25" name="Connecteur droit 24">
            <a:extLst>
              <a:ext uri="{FF2B5EF4-FFF2-40B4-BE49-F238E27FC236}">
                <a16:creationId xmlns:a16="http://schemas.microsoft.com/office/drawing/2014/main" id="{BA42322E-622A-B842-ACDC-3901418E18B8}"/>
              </a:ext>
            </a:extLst>
          </p:cNvPr>
          <p:cNvCxnSpPr>
            <a:cxnSpLocks/>
          </p:cNvCxnSpPr>
          <p:nvPr/>
        </p:nvCxnSpPr>
        <p:spPr>
          <a:xfrm>
            <a:off x="767408" y="476672"/>
            <a:ext cx="9535885" cy="0"/>
          </a:xfrm>
          <a:prstGeom prst="line">
            <a:avLst/>
          </a:prstGeom>
          <a:ln>
            <a:solidFill>
              <a:srgbClr val="ED594F"/>
            </a:solidFill>
          </a:ln>
        </p:spPr>
        <p:style>
          <a:lnRef idx="1">
            <a:schemeClr val="accent1"/>
          </a:lnRef>
          <a:fillRef idx="0">
            <a:schemeClr val="accent1"/>
          </a:fillRef>
          <a:effectRef idx="0">
            <a:schemeClr val="accent1"/>
          </a:effectRef>
          <a:fontRef idx="minor">
            <a:schemeClr val="tx1"/>
          </a:fontRef>
        </p:style>
      </p:cxnSp>
      <p:pic>
        <p:nvPicPr>
          <p:cNvPr id="29" name="Image 28" descr="Une image contenant extérieur, signe, assis, poteau&#10;&#10;Description générée automatiquement">
            <a:extLst>
              <a:ext uri="{FF2B5EF4-FFF2-40B4-BE49-F238E27FC236}">
                <a16:creationId xmlns:a16="http://schemas.microsoft.com/office/drawing/2014/main" id="{107BDD7D-54D8-5942-B078-EDAAF66D39AD}"/>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903741" y="0"/>
            <a:ext cx="924102" cy="924102"/>
          </a:xfrm>
          <a:prstGeom prst="rect">
            <a:avLst/>
          </a:prstGeom>
        </p:spPr>
      </p:pic>
      <p:sp>
        <p:nvSpPr>
          <p:cNvPr id="31" name="ZoneTexte 30">
            <a:extLst>
              <a:ext uri="{FF2B5EF4-FFF2-40B4-BE49-F238E27FC236}">
                <a16:creationId xmlns:a16="http://schemas.microsoft.com/office/drawing/2014/main" id="{0C36E7B3-5969-C945-8113-2ECD0F3ADC28}"/>
              </a:ext>
            </a:extLst>
          </p:cNvPr>
          <p:cNvSpPr txBox="1"/>
          <p:nvPr/>
        </p:nvSpPr>
        <p:spPr>
          <a:xfrm>
            <a:off x="3764906" y="724396"/>
            <a:ext cx="4122154" cy="369332"/>
          </a:xfrm>
          <a:prstGeom prst="rect">
            <a:avLst/>
          </a:prstGeom>
          <a:noFill/>
        </p:spPr>
        <p:txBody>
          <a:bodyPr wrap="none" rtlCol="0">
            <a:spAutoFit/>
          </a:bodyPr>
          <a:lstStyle/>
          <a:p>
            <a:r>
              <a:rPr lang="fr-FR" b="1" dirty="0">
                <a:solidFill>
                  <a:srgbClr val="ED594F"/>
                </a:solidFill>
                <a:latin typeface="Helvetica" pitchFamily="2" charset="0"/>
              </a:rPr>
              <a:t>LE FONDS AVENIR AUTOMOBILE 2 </a:t>
            </a:r>
          </a:p>
        </p:txBody>
      </p:sp>
      <p:sp>
        <p:nvSpPr>
          <p:cNvPr id="32" name="Rectangle 31">
            <a:extLst>
              <a:ext uri="{FF2B5EF4-FFF2-40B4-BE49-F238E27FC236}">
                <a16:creationId xmlns:a16="http://schemas.microsoft.com/office/drawing/2014/main" id="{6560A4BD-CF7A-F340-8588-A413441CBED9}"/>
              </a:ext>
            </a:extLst>
          </p:cNvPr>
          <p:cNvSpPr/>
          <p:nvPr/>
        </p:nvSpPr>
        <p:spPr>
          <a:xfrm>
            <a:off x="1068779" y="1491343"/>
            <a:ext cx="10925300" cy="4770537"/>
          </a:xfrm>
          <a:prstGeom prst="rect">
            <a:avLst/>
          </a:prstGeom>
        </p:spPr>
        <p:txBody>
          <a:bodyPr wrap="square">
            <a:spAutoFit/>
          </a:bodyPr>
          <a:lstStyle/>
          <a:p>
            <a:pPr lvl="0"/>
            <a:r>
              <a:rPr lang="fr-FR" sz="1600" b="1" dirty="0">
                <a:solidFill>
                  <a:srgbClr val="ED594F"/>
                </a:solidFill>
                <a:latin typeface="Ebrima" panose="02000000000000000000" pitchFamily="2" charset="0"/>
                <a:ea typeface="Ebrima" panose="02000000000000000000" pitchFamily="2" charset="0"/>
                <a:cs typeface="Ebrima" panose="02000000000000000000" pitchFamily="2" charset="0"/>
              </a:rPr>
              <a:t>Quel type d’aide ?</a:t>
            </a:r>
          </a:p>
          <a:p>
            <a:pPr lvl="0"/>
            <a:endParaRPr lang="fr-FR" sz="1600" b="1" dirty="0">
              <a:solidFill>
                <a:srgbClr val="ED594F"/>
              </a:solidFill>
              <a:latin typeface="Ebrima" panose="02000000000000000000" pitchFamily="2" charset="0"/>
              <a:ea typeface="Ebrima" panose="02000000000000000000" pitchFamily="2" charset="0"/>
              <a:cs typeface="Ebrima" panose="02000000000000000000" pitchFamily="2" charset="0"/>
            </a:endParaRPr>
          </a:p>
          <a:p>
            <a:pPr lvl="0"/>
            <a:r>
              <a:rPr lang="fr-FR" sz="1600" dirty="0">
                <a:solidFill>
                  <a:srgbClr val="2E5597"/>
                </a:solidFill>
                <a:latin typeface="Ebrima" panose="02000000000000000000" pitchFamily="2" charset="0"/>
                <a:ea typeface="Ebrima" panose="02000000000000000000" pitchFamily="2" charset="0"/>
                <a:cs typeface="Ebrima" panose="02000000000000000000" pitchFamily="2" charset="0"/>
              </a:rPr>
              <a:t>Fonds d’investissement en fonds propres ou quasi fonds propres</a:t>
            </a:r>
          </a:p>
          <a:p>
            <a:pPr lvl="0"/>
            <a:endParaRPr lang="fr-FR" sz="1600" b="1" dirty="0">
              <a:solidFill>
                <a:srgbClr val="ED594F"/>
              </a:solidFill>
              <a:latin typeface="Ebrima" panose="02000000000000000000" pitchFamily="2" charset="0"/>
              <a:ea typeface="Ebrima" panose="02000000000000000000" pitchFamily="2" charset="0"/>
              <a:cs typeface="Ebrima" panose="02000000000000000000" pitchFamily="2" charset="0"/>
            </a:endParaRPr>
          </a:p>
          <a:p>
            <a:pPr lvl="0"/>
            <a:r>
              <a:rPr lang="fr-FR" sz="1600" b="1" dirty="0">
                <a:solidFill>
                  <a:srgbClr val="ED594F"/>
                </a:solidFill>
                <a:latin typeface="Ebrima" panose="02000000000000000000" pitchFamily="2" charset="0"/>
                <a:ea typeface="Ebrima" panose="02000000000000000000" pitchFamily="2" charset="0"/>
                <a:cs typeface="Ebrima" panose="02000000000000000000" pitchFamily="2" charset="0"/>
              </a:rPr>
              <a:t>Quelle est la capacité totale d’investissement disponible ? </a:t>
            </a:r>
          </a:p>
          <a:p>
            <a:pPr lvl="0"/>
            <a:endParaRPr lang="fr-FR" sz="1600" b="1" dirty="0">
              <a:solidFill>
                <a:srgbClr val="ED594F"/>
              </a:solidFill>
              <a:latin typeface="Ebrima" panose="02000000000000000000" pitchFamily="2" charset="0"/>
              <a:ea typeface="Ebrima" panose="02000000000000000000" pitchFamily="2" charset="0"/>
              <a:cs typeface="Ebrima" panose="02000000000000000000" pitchFamily="2" charset="0"/>
            </a:endParaRPr>
          </a:p>
          <a:p>
            <a:pPr lvl="0"/>
            <a:r>
              <a:rPr lang="fr-FR" sz="1600" dirty="0">
                <a:solidFill>
                  <a:srgbClr val="2E5597"/>
                </a:solidFill>
                <a:latin typeface="Ebrima" panose="02000000000000000000" pitchFamily="2" charset="0"/>
                <a:ea typeface="Ebrima" panose="02000000000000000000" pitchFamily="2" charset="0"/>
                <a:cs typeface="Ebrima" panose="02000000000000000000" pitchFamily="2" charset="0"/>
              </a:rPr>
              <a:t>600 millions d’euros (</a:t>
            </a:r>
            <a:r>
              <a:rPr lang="fr-FR" sz="1600" dirty="0" err="1">
                <a:solidFill>
                  <a:srgbClr val="2E5597"/>
                </a:solidFill>
                <a:latin typeface="Ebrima" panose="02000000000000000000" pitchFamily="2" charset="0"/>
                <a:ea typeface="Ebrima" panose="02000000000000000000" pitchFamily="2" charset="0"/>
                <a:cs typeface="Ebrima" panose="02000000000000000000" pitchFamily="2" charset="0"/>
              </a:rPr>
              <a:t>Bpifrance</a:t>
            </a:r>
            <a:r>
              <a:rPr lang="fr-FR" sz="1600" dirty="0">
                <a:solidFill>
                  <a:srgbClr val="2E5597"/>
                </a:solidFill>
                <a:latin typeface="Ebrima" panose="02000000000000000000" pitchFamily="2" charset="0"/>
                <a:ea typeface="Ebrima" panose="02000000000000000000" pitchFamily="2" charset="0"/>
                <a:cs typeface="Ebrima" panose="02000000000000000000" pitchFamily="2" charset="0"/>
              </a:rPr>
              <a:t>, Renault et PSA) </a:t>
            </a:r>
          </a:p>
          <a:p>
            <a:pPr lvl="0"/>
            <a:endParaRPr lang="fr-FR" sz="1600" b="1" dirty="0">
              <a:solidFill>
                <a:srgbClr val="ED594F"/>
              </a:solidFill>
              <a:latin typeface="Ebrima" panose="02000000000000000000" pitchFamily="2" charset="0"/>
              <a:ea typeface="Ebrima" panose="02000000000000000000" pitchFamily="2" charset="0"/>
              <a:cs typeface="Ebrima" panose="02000000000000000000" pitchFamily="2" charset="0"/>
            </a:endParaRPr>
          </a:p>
          <a:p>
            <a:pPr lvl="0"/>
            <a:r>
              <a:rPr lang="fr-FR" sz="1600" b="1" dirty="0">
                <a:solidFill>
                  <a:srgbClr val="ED594F"/>
                </a:solidFill>
                <a:latin typeface="Ebrima" panose="02000000000000000000" pitchFamily="2" charset="0"/>
                <a:ea typeface="Ebrima" panose="02000000000000000000" pitchFamily="2" charset="0"/>
                <a:cs typeface="Ebrima" panose="02000000000000000000" pitchFamily="2" charset="0"/>
              </a:rPr>
              <a:t>Quelles structures peuvent en bénéficier ? </a:t>
            </a:r>
          </a:p>
          <a:p>
            <a:pPr lvl="0"/>
            <a:endParaRPr lang="fr-FR" sz="1600" b="1" dirty="0">
              <a:solidFill>
                <a:srgbClr val="ED594F"/>
              </a:solidFill>
              <a:latin typeface="Ebrima" panose="02000000000000000000" pitchFamily="2" charset="0"/>
              <a:ea typeface="Ebrima" panose="02000000000000000000" pitchFamily="2" charset="0"/>
              <a:cs typeface="Ebrima" panose="02000000000000000000" pitchFamily="2" charset="0"/>
            </a:endParaRPr>
          </a:p>
          <a:p>
            <a:pPr lvl="0"/>
            <a:r>
              <a:rPr lang="fr-FR" sz="1600" dirty="0">
                <a:solidFill>
                  <a:srgbClr val="2E5597"/>
                </a:solidFill>
                <a:latin typeface="Ebrima" panose="02000000000000000000" pitchFamily="2" charset="0"/>
                <a:ea typeface="Ebrima" panose="02000000000000000000" pitchFamily="2" charset="0"/>
                <a:cs typeface="Ebrima" panose="02000000000000000000" pitchFamily="2" charset="0"/>
              </a:rPr>
              <a:t>Les sous-traitants automobiles de toute taille. </a:t>
            </a:r>
          </a:p>
          <a:p>
            <a:pPr lvl="0"/>
            <a:endParaRPr lang="fr-FR" sz="1600" b="1" dirty="0">
              <a:solidFill>
                <a:srgbClr val="ED594F"/>
              </a:solidFill>
              <a:latin typeface="Ebrima" panose="02000000000000000000" pitchFamily="2" charset="0"/>
              <a:ea typeface="Ebrima" panose="02000000000000000000" pitchFamily="2" charset="0"/>
              <a:cs typeface="Ebrima" panose="02000000000000000000" pitchFamily="2" charset="0"/>
            </a:endParaRPr>
          </a:p>
          <a:p>
            <a:pPr lvl="0"/>
            <a:r>
              <a:rPr lang="fr-FR" sz="1600" b="1" dirty="0">
                <a:solidFill>
                  <a:srgbClr val="ED594F"/>
                </a:solidFill>
                <a:latin typeface="Ebrima" panose="02000000000000000000" pitchFamily="2" charset="0"/>
                <a:ea typeface="Ebrima" panose="02000000000000000000" pitchFamily="2" charset="0"/>
                <a:cs typeface="Ebrima" panose="02000000000000000000" pitchFamily="2" charset="0"/>
              </a:rPr>
              <a:t>Quelques mots sur le dispositif </a:t>
            </a:r>
          </a:p>
          <a:p>
            <a:pPr lvl="0"/>
            <a:endParaRPr lang="fr-FR" sz="1600" b="1" dirty="0">
              <a:solidFill>
                <a:srgbClr val="ED594F"/>
              </a:solidFill>
              <a:latin typeface="Ebrima" panose="02000000000000000000" pitchFamily="2" charset="0"/>
              <a:ea typeface="Ebrima" panose="02000000000000000000" pitchFamily="2" charset="0"/>
              <a:cs typeface="Ebrima" panose="02000000000000000000" pitchFamily="2" charset="0"/>
            </a:endParaRPr>
          </a:p>
          <a:p>
            <a:pPr lvl="0"/>
            <a:r>
              <a:rPr lang="fr-FR" sz="1600" dirty="0">
                <a:solidFill>
                  <a:srgbClr val="2E5597"/>
                </a:solidFill>
                <a:latin typeface="Ebrima" panose="02000000000000000000" pitchFamily="2" charset="0"/>
                <a:ea typeface="Ebrima" panose="02000000000000000000" pitchFamily="2" charset="0"/>
                <a:cs typeface="Ebrima" panose="02000000000000000000" pitchFamily="2" charset="0"/>
              </a:rPr>
              <a:t>Ces capacités d’investissements permettront de lancer des projets de croissance, d’innovation, de diversification, de consolidation et de retournement. L’objectif est de financer les sous-traitants à faire face à la crise et de soutenir l’émergence de futurs leaders à l’échelle européenne ou internationale sur les technologies clés de l’automobile du futur, connectée et </a:t>
            </a:r>
            <a:r>
              <a:rPr lang="fr-FR" sz="1600" dirty="0" err="1">
                <a:solidFill>
                  <a:srgbClr val="2E5597"/>
                </a:solidFill>
                <a:latin typeface="Ebrima" panose="02000000000000000000" pitchFamily="2" charset="0"/>
                <a:ea typeface="Ebrima" panose="02000000000000000000" pitchFamily="2" charset="0"/>
                <a:cs typeface="Ebrima" panose="02000000000000000000" pitchFamily="2" charset="0"/>
              </a:rPr>
              <a:t>décarbonée</a:t>
            </a:r>
            <a:r>
              <a:rPr lang="fr-FR" sz="1600" dirty="0">
                <a:solidFill>
                  <a:srgbClr val="2E5597"/>
                </a:solidFill>
                <a:latin typeface="Ebrima" panose="02000000000000000000" pitchFamily="2" charset="0"/>
                <a:ea typeface="Ebrima" panose="02000000000000000000" pitchFamily="2" charset="0"/>
                <a:cs typeface="Ebrima" panose="02000000000000000000" pitchFamily="2" charset="0"/>
              </a:rPr>
              <a:t>.	</a:t>
            </a:r>
          </a:p>
          <a:p>
            <a:pPr lvl="0"/>
            <a:endParaRPr lang="fr-FR" sz="1600" b="1" dirty="0">
              <a:solidFill>
                <a:srgbClr val="ED594F"/>
              </a:solidFill>
              <a:latin typeface="Ebrima" panose="02000000000000000000" pitchFamily="2" charset="0"/>
              <a:ea typeface="Ebrima" panose="02000000000000000000" pitchFamily="2" charset="0"/>
              <a:cs typeface="Ebrima" panose="02000000000000000000" pitchFamily="2" charset="0"/>
            </a:endParaRPr>
          </a:p>
        </p:txBody>
      </p:sp>
      <p:pic>
        <p:nvPicPr>
          <p:cNvPr id="35" name="Image 34">
            <a:extLst>
              <a:ext uri="{FF2B5EF4-FFF2-40B4-BE49-F238E27FC236}">
                <a16:creationId xmlns:a16="http://schemas.microsoft.com/office/drawing/2014/main" id="{5044FA25-0CB8-2D4D-A899-659FE4E2D762}"/>
              </a:ext>
            </a:extLst>
          </p:cNvPr>
          <p:cNvPicPr>
            <a:picLocks noChangeAspect="1"/>
          </p:cNvPicPr>
          <p:nvPr/>
        </p:nvPicPr>
        <p:blipFill>
          <a:blip r:embed="rId3"/>
          <a:stretch>
            <a:fillRect/>
          </a:stretch>
        </p:blipFill>
        <p:spPr>
          <a:xfrm>
            <a:off x="688769" y="1488127"/>
            <a:ext cx="381000" cy="342900"/>
          </a:xfrm>
          <a:prstGeom prst="rect">
            <a:avLst/>
          </a:prstGeom>
        </p:spPr>
      </p:pic>
      <p:pic>
        <p:nvPicPr>
          <p:cNvPr id="36" name="Image 35">
            <a:extLst>
              <a:ext uri="{FF2B5EF4-FFF2-40B4-BE49-F238E27FC236}">
                <a16:creationId xmlns:a16="http://schemas.microsoft.com/office/drawing/2014/main" id="{55F4471A-DEC0-3145-ACEE-6BE9969CEB2D}"/>
              </a:ext>
            </a:extLst>
          </p:cNvPr>
          <p:cNvPicPr>
            <a:picLocks noChangeAspect="1"/>
          </p:cNvPicPr>
          <p:nvPr/>
        </p:nvPicPr>
        <p:blipFill>
          <a:blip r:embed="rId3"/>
          <a:stretch>
            <a:fillRect/>
          </a:stretch>
        </p:blipFill>
        <p:spPr>
          <a:xfrm>
            <a:off x="690329" y="2469902"/>
            <a:ext cx="381000" cy="342900"/>
          </a:xfrm>
          <a:prstGeom prst="rect">
            <a:avLst/>
          </a:prstGeom>
        </p:spPr>
      </p:pic>
      <p:pic>
        <p:nvPicPr>
          <p:cNvPr id="37" name="Image 36">
            <a:extLst>
              <a:ext uri="{FF2B5EF4-FFF2-40B4-BE49-F238E27FC236}">
                <a16:creationId xmlns:a16="http://schemas.microsoft.com/office/drawing/2014/main" id="{F0BD678A-E99A-B449-AF26-630EFDCC217C}"/>
              </a:ext>
            </a:extLst>
          </p:cNvPr>
          <p:cNvPicPr>
            <a:picLocks noChangeAspect="1"/>
          </p:cNvPicPr>
          <p:nvPr/>
        </p:nvPicPr>
        <p:blipFill>
          <a:blip r:embed="rId3"/>
          <a:stretch>
            <a:fillRect/>
          </a:stretch>
        </p:blipFill>
        <p:spPr>
          <a:xfrm>
            <a:off x="676893" y="4415408"/>
            <a:ext cx="381000" cy="342900"/>
          </a:xfrm>
          <a:prstGeom prst="rect">
            <a:avLst/>
          </a:prstGeom>
        </p:spPr>
      </p:pic>
      <p:pic>
        <p:nvPicPr>
          <p:cNvPr id="38" name="Image 37">
            <a:extLst>
              <a:ext uri="{FF2B5EF4-FFF2-40B4-BE49-F238E27FC236}">
                <a16:creationId xmlns:a16="http://schemas.microsoft.com/office/drawing/2014/main" id="{A9DC6F90-5372-0840-A4B8-37CAFA8DC1F3}"/>
              </a:ext>
            </a:extLst>
          </p:cNvPr>
          <p:cNvPicPr>
            <a:picLocks noChangeAspect="1"/>
          </p:cNvPicPr>
          <p:nvPr/>
        </p:nvPicPr>
        <p:blipFill>
          <a:blip r:embed="rId3"/>
          <a:stretch>
            <a:fillRect/>
          </a:stretch>
        </p:blipFill>
        <p:spPr>
          <a:xfrm>
            <a:off x="695400" y="3429000"/>
            <a:ext cx="381000" cy="342900"/>
          </a:xfrm>
          <a:prstGeom prst="rect">
            <a:avLst/>
          </a:prstGeom>
        </p:spPr>
      </p:pic>
    </p:spTree>
    <p:extLst>
      <p:ext uri="{BB962C8B-B14F-4D97-AF65-F5344CB8AC3E}">
        <p14:creationId xmlns:p14="http://schemas.microsoft.com/office/powerpoint/2010/main" val="29411087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Forme libre 16">
            <a:extLst>
              <a:ext uri="{FF2B5EF4-FFF2-40B4-BE49-F238E27FC236}">
                <a16:creationId xmlns:a16="http://schemas.microsoft.com/office/drawing/2014/main" id="{7F98688E-8E28-334E-B121-724DC355E32B}"/>
              </a:ext>
            </a:extLst>
          </p:cNvPr>
          <p:cNvSpPr/>
          <p:nvPr/>
        </p:nvSpPr>
        <p:spPr>
          <a:xfrm>
            <a:off x="10272156" y="6044540"/>
            <a:ext cx="1919844" cy="813460"/>
          </a:xfrm>
          <a:custGeom>
            <a:avLst/>
            <a:gdLst>
              <a:gd name="connsiteX0" fmla="*/ 1567543 w 1567543"/>
              <a:gd name="connsiteY0" fmla="*/ 0 h 1033153"/>
              <a:gd name="connsiteX1" fmla="*/ 1567543 w 1567543"/>
              <a:gd name="connsiteY1" fmla="*/ 1033153 h 1033153"/>
              <a:gd name="connsiteX2" fmla="*/ 0 w 1567543"/>
              <a:gd name="connsiteY2" fmla="*/ 1033153 h 1033153"/>
              <a:gd name="connsiteX3" fmla="*/ 1567543 w 1567543"/>
              <a:gd name="connsiteY3" fmla="*/ 0 h 1033153"/>
            </a:gdLst>
            <a:ahLst/>
            <a:cxnLst>
              <a:cxn ang="0">
                <a:pos x="connsiteX0" y="connsiteY0"/>
              </a:cxn>
              <a:cxn ang="0">
                <a:pos x="connsiteX1" y="connsiteY1"/>
              </a:cxn>
              <a:cxn ang="0">
                <a:pos x="connsiteX2" y="connsiteY2"/>
              </a:cxn>
              <a:cxn ang="0">
                <a:pos x="connsiteX3" y="connsiteY3"/>
              </a:cxn>
            </a:cxnLst>
            <a:rect l="l" t="t" r="r" b="b"/>
            <a:pathLst>
              <a:path w="1567543" h="1033153">
                <a:moveTo>
                  <a:pt x="1567543" y="0"/>
                </a:moveTo>
                <a:lnTo>
                  <a:pt x="1567543" y="1033153"/>
                </a:lnTo>
                <a:lnTo>
                  <a:pt x="0" y="1033153"/>
                </a:lnTo>
                <a:lnTo>
                  <a:pt x="1567543" y="0"/>
                </a:lnTo>
                <a:close/>
              </a:path>
            </a:pathLst>
          </a:custGeom>
          <a:solidFill>
            <a:srgbClr val="ED594F"/>
          </a:solidFill>
          <a:ln>
            <a:solidFill>
              <a:srgbClr val="ED59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Forme libre 27">
            <a:extLst>
              <a:ext uri="{FF2B5EF4-FFF2-40B4-BE49-F238E27FC236}">
                <a16:creationId xmlns:a16="http://schemas.microsoft.com/office/drawing/2014/main" id="{08C7F06A-3CC8-0C4B-8E73-DC0D56168B52}"/>
              </a:ext>
            </a:extLst>
          </p:cNvPr>
          <p:cNvSpPr/>
          <p:nvPr/>
        </p:nvSpPr>
        <p:spPr>
          <a:xfrm>
            <a:off x="7821881" y="-95003"/>
            <a:ext cx="4528457" cy="1425039"/>
          </a:xfrm>
          <a:custGeom>
            <a:avLst/>
            <a:gdLst>
              <a:gd name="connsiteX0" fmla="*/ 4358244 w 4370119"/>
              <a:gd name="connsiteY0" fmla="*/ 0 h 1330036"/>
              <a:gd name="connsiteX1" fmla="*/ 0 w 4370119"/>
              <a:gd name="connsiteY1" fmla="*/ 23751 h 1330036"/>
              <a:gd name="connsiteX2" fmla="*/ 1318161 w 4370119"/>
              <a:gd name="connsiteY2" fmla="*/ 1056904 h 1330036"/>
              <a:gd name="connsiteX3" fmla="*/ 4370119 w 4370119"/>
              <a:gd name="connsiteY3" fmla="*/ 1330036 h 1330036"/>
              <a:gd name="connsiteX4" fmla="*/ 4358244 w 4370119"/>
              <a:gd name="connsiteY4" fmla="*/ 0 h 1330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70119" h="1330036">
                <a:moveTo>
                  <a:pt x="4358244" y="0"/>
                </a:moveTo>
                <a:lnTo>
                  <a:pt x="0" y="23751"/>
                </a:lnTo>
                <a:lnTo>
                  <a:pt x="1318161" y="1056904"/>
                </a:lnTo>
                <a:lnTo>
                  <a:pt x="4370119" y="1330036"/>
                </a:lnTo>
                <a:lnTo>
                  <a:pt x="4358244" y="0"/>
                </a:lnTo>
                <a:close/>
              </a:path>
            </a:pathLst>
          </a:custGeom>
          <a:solidFill>
            <a:srgbClr val="C7C8CC"/>
          </a:solidFill>
          <a:ln>
            <a:solidFill>
              <a:srgbClr val="C7C8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Espace réservé du numéro de diapositive 2">
            <a:extLst>
              <a:ext uri="{FF2B5EF4-FFF2-40B4-BE49-F238E27FC236}">
                <a16:creationId xmlns:a16="http://schemas.microsoft.com/office/drawing/2014/main" id="{BAE79587-BC76-2A49-8313-86A5A4AEF868}"/>
              </a:ext>
            </a:extLst>
          </p:cNvPr>
          <p:cNvSpPr>
            <a:spLocks noGrp="1"/>
          </p:cNvSpPr>
          <p:nvPr>
            <p:ph type="sldNum" sz="quarter" idx="12"/>
          </p:nvPr>
        </p:nvSpPr>
        <p:spPr>
          <a:xfrm>
            <a:off x="11491786" y="6364815"/>
            <a:ext cx="618189" cy="432000"/>
          </a:xfrm>
        </p:spPr>
        <p:txBody>
          <a:bodyPr/>
          <a:lstStyle/>
          <a:p>
            <a:fld id="{78594CEA-2AE0-F744-94E1-49160002DAE5}" type="slidenum">
              <a:rPr lang="fr-FR" smtClean="0"/>
              <a:pPr/>
              <a:t>4</a:t>
            </a:fld>
            <a:endParaRPr lang="fr-FR" dirty="0"/>
          </a:p>
        </p:txBody>
      </p:sp>
      <p:sp>
        <p:nvSpPr>
          <p:cNvPr id="5" name="Espace réservé du contenu 3">
            <a:extLst>
              <a:ext uri="{FF2B5EF4-FFF2-40B4-BE49-F238E27FC236}">
                <a16:creationId xmlns:a16="http://schemas.microsoft.com/office/drawing/2014/main" id="{B75138AC-211A-674E-A378-ADBEA8BCBD5E}"/>
              </a:ext>
            </a:extLst>
          </p:cNvPr>
          <p:cNvSpPr txBox="1">
            <a:spLocks/>
          </p:cNvSpPr>
          <p:nvPr/>
        </p:nvSpPr>
        <p:spPr>
          <a:xfrm>
            <a:off x="452521" y="1116359"/>
            <a:ext cx="10784831" cy="5125414"/>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fr-FR"/>
              <a:t> </a:t>
            </a:r>
            <a:endParaRPr lang="fr-FR" dirty="0"/>
          </a:p>
        </p:txBody>
      </p:sp>
      <p:sp>
        <p:nvSpPr>
          <p:cNvPr id="6" name="Titre 1">
            <a:extLst>
              <a:ext uri="{FF2B5EF4-FFF2-40B4-BE49-F238E27FC236}">
                <a16:creationId xmlns:a16="http://schemas.microsoft.com/office/drawing/2014/main" id="{CFFA8DFD-8153-7848-9451-EF95FF8CC755}"/>
              </a:ext>
            </a:extLst>
          </p:cNvPr>
          <p:cNvSpPr txBox="1">
            <a:spLocks/>
          </p:cNvSpPr>
          <p:nvPr/>
        </p:nvSpPr>
        <p:spPr>
          <a:xfrm>
            <a:off x="479425" y="177059"/>
            <a:ext cx="10855800" cy="2642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lang="fr-FR" sz="1600" b="0" i="1" kern="1200" spc="300" smtClean="0">
                <a:solidFill>
                  <a:schemeClr val="bg1">
                    <a:lumMod val="50000"/>
                  </a:schemeClr>
                </a:solidFill>
                <a:latin typeface="+mj-lt"/>
                <a:ea typeface="MingLiU-ExtB"/>
                <a:cs typeface="+mj-cs"/>
              </a:defRPr>
            </a:lvl1pPr>
          </a:lstStyle>
          <a:p>
            <a:r>
              <a:rPr lang="fr-FR" dirty="0"/>
              <a:t>FIT in NETWORK ® &amp; 3E Services – Dossier d’information</a:t>
            </a:r>
          </a:p>
        </p:txBody>
      </p:sp>
      <p:sp>
        <p:nvSpPr>
          <p:cNvPr id="7" name="Rectangle 6">
            <a:extLst>
              <a:ext uri="{FF2B5EF4-FFF2-40B4-BE49-F238E27FC236}">
                <a16:creationId xmlns:a16="http://schemas.microsoft.com/office/drawing/2014/main" id="{A1D21F2E-8AD7-BF4E-9238-0B6EF042F2CD}"/>
              </a:ext>
            </a:extLst>
          </p:cNvPr>
          <p:cNvSpPr/>
          <p:nvPr/>
        </p:nvSpPr>
        <p:spPr>
          <a:xfrm>
            <a:off x="2873830" y="6453188"/>
            <a:ext cx="6004000" cy="1732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chemeClr val="bg1">
                    <a:lumMod val="75000"/>
                  </a:schemeClr>
                </a:solidFill>
              </a:rPr>
              <a:t>FIT in NETWORK® - Comment booster ses investissement pendant la crise covid-19?</a:t>
            </a:r>
          </a:p>
        </p:txBody>
      </p:sp>
      <p:cxnSp>
        <p:nvCxnSpPr>
          <p:cNvPr id="23" name="Connecteur droit 22">
            <a:extLst>
              <a:ext uri="{FF2B5EF4-FFF2-40B4-BE49-F238E27FC236}">
                <a16:creationId xmlns:a16="http://schemas.microsoft.com/office/drawing/2014/main" id="{71E87992-CACD-B349-98CF-C9A644646133}"/>
              </a:ext>
            </a:extLst>
          </p:cNvPr>
          <p:cNvCxnSpPr>
            <a:cxnSpLocks/>
          </p:cNvCxnSpPr>
          <p:nvPr/>
        </p:nvCxnSpPr>
        <p:spPr>
          <a:xfrm>
            <a:off x="771897" y="6305797"/>
            <a:ext cx="9535885" cy="0"/>
          </a:xfrm>
          <a:prstGeom prst="line">
            <a:avLst/>
          </a:prstGeom>
          <a:ln>
            <a:solidFill>
              <a:srgbClr val="ED594F"/>
            </a:solidFill>
          </a:ln>
        </p:spPr>
        <p:style>
          <a:lnRef idx="1">
            <a:schemeClr val="accent1"/>
          </a:lnRef>
          <a:fillRef idx="0">
            <a:schemeClr val="accent1"/>
          </a:fillRef>
          <a:effectRef idx="0">
            <a:schemeClr val="accent1"/>
          </a:effectRef>
          <a:fontRef idx="minor">
            <a:schemeClr val="tx1"/>
          </a:fontRef>
        </p:style>
      </p:cxnSp>
      <p:cxnSp>
        <p:nvCxnSpPr>
          <p:cNvPr id="25" name="Connecteur droit 24">
            <a:extLst>
              <a:ext uri="{FF2B5EF4-FFF2-40B4-BE49-F238E27FC236}">
                <a16:creationId xmlns:a16="http://schemas.microsoft.com/office/drawing/2014/main" id="{BA42322E-622A-B842-ACDC-3901418E18B8}"/>
              </a:ext>
            </a:extLst>
          </p:cNvPr>
          <p:cNvCxnSpPr>
            <a:cxnSpLocks/>
          </p:cNvCxnSpPr>
          <p:nvPr/>
        </p:nvCxnSpPr>
        <p:spPr>
          <a:xfrm>
            <a:off x="767408" y="476672"/>
            <a:ext cx="9535885" cy="0"/>
          </a:xfrm>
          <a:prstGeom prst="line">
            <a:avLst/>
          </a:prstGeom>
          <a:ln>
            <a:solidFill>
              <a:srgbClr val="ED594F"/>
            </a:solidFill>
          </a:ln>
        </p:spPr>
        <p:style>
          <a:lnRef idx="1">
            <a:schemeClr val="accent1"/>
          </a:lnRef>
          <a:fillRef idx="0">
            <a:schemeClr val="accent1"/>
          </a:fillRef>
          <a:effectRef idx="0">
            <a:schemeClr val="accent1"/>
          </a:effectRef>
          <a:fontRef idx="minor">
            <a:schemeClr val="tx1"/>
          </a:fontRef>
        </p:style>
      </p:cxnSp>
      <p:pic>
        <p:nvPicPr>
          <p:cNvPr id="29" name="Image 28" descr="Une image contenant extérieur, signe, assis, poteau&#10;&#10;Description générée automatiquement">
            <a:extLst>
              <a:ext uri="{FF2B5EF4-FFF2-40B4-BE49-F238E27FC236}">
                <a16:creationId xmlns:a16="http://schemas.microsoft.com/office/drawing/2014/main" id="{107BDD7D-54D8-5942-B078-EDAAF66D39AD}"/>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903741" y="0"/>
            <a:ext cx="924102" cy="924102"/>
          </a:xfrm>
          <a:prstGeom prst="rect">
            <a:avLst/>
          </a:prstGeom>
        </p:spPr>
      </p:pic>
      <p:sp>
        <p:nvSpPr>
          <p:cNvPr id="31" name="ZoneTexte 30">
            <a:extLst>
              <a:ext uri="{FF2B5EF4-FFF2-40B4-BE49-F238E27FC236}">
                <a16:creationId xmlns:a16="http://schemas.microsoft.com/office/drawing/2014/main" id="{0C36E7B3-5969-C945-8113-2ECD0F3ADC28}"/>
              </a:ext>
            </a:extLst>
          </p:cNvPr>
          <p:cNvSpPr txBox="1"/>
          <p:nvPr/>
        </p:nvSpPr>
        <p:spPr>
          <a:xfrm>
            <a:off x="2378604" y="676875"/>
            <a:ext cx="7434792" cy="369332"/>
          </a:xfrm>
          <a:prstGeom prst="rect">
            <a:avLst/>
          </a:prstGeom>
          <a:noFill/>
        </p:spPr>
        <p:txBody>
          <a:bodyPr wrap="none" rtlCol="0">
            <a:spAutoFit/>
          </a:bodyPr>
          <a:lstStyle/>
          <a:p>
            <a:r>
              <a:rPr lang="fr-FR" b="1" dirty="0">
                <a:solidFill>
                  <a:srgbClr val="ED594F"/>
                </a:solidFill>
                <a:latin typeface="Helvetica" pitchFamily="2" charset="0"/>
              </a:rPr>
              <a:t>LE FONDS D’INVESTISSEMENT AERO-ACE AERO PARTENAIRES </a:t>
            </a:r>
          </a:p>
        </p:txBody>
      </p:sp>
      <p:sp>
        <p:nvSpPr>
          <p:cNvPr id="32" name="Rectangle 31">
            <a:extLst>
              <a:ext uri="{FF2B5EF4-FFF2-40B4-BE49-F238E27FC236}">
                <a16:creationId xmlns:a16="http://schemas.microsoft.com/office/drawing/2014/main" id="{6560A4BD-CF7A-F340-8588-A413441CBED9}"/>
              </a:ext>
            </a:extLst>
          </p:cNvPr>
          <p:cNvSpPr/>
          <p:nvPr/>
        </p:nvSpPr>
        <p:spPr>
          <a:xfrm>
            <a:off x="1068779" y="1491343"/>
            <a:ext cx="10925300" cy="5016758"/>
          </a:xfrm>
          <a:prstGeom prst="rect">
            <a:avLst/>
          </a:prstGeom>
        </p:spPr>
        <p:txBody>
          <a:bodyPr wrap="square">
            <a:spAutoFit/>
          </a:bodyPr>
          <a:lstStyle/>
          <a:p>
            <a:pPr lvl="0"/>
            <a:r>
              <a:rPr lang="fr-FR" sz="1600" b="1" dirty="0">
                <a:solidFill>
                  <a:srgbClr val="ED594F"/>
                </a:solidFill>
                <a:latin typeface="Ebrima" panose="02000000000000000000" pitchFamily="2" charset="0"/>
                <a:ea typeface="Ebrima" panose="02000000000000000000" pitchFamily="2" charset="0"/>
                <a:cs typeface="Ebrima" panose="02000000000000000000" pitchFamily="2" charset="0"/>
              </a:rPr>
              <a:t>Quel type d’aide ? </a:t>
            </a:r>
          </a:p>
          <a:p>
            <a:pPr lvl="0"/>
            <a:endParaRPr lang="fr-FR" sz="1600" b="1" dirty="0">
              <a:solidFill>
                <a:srgbClr val="ED594F"/>
              </a:solidFill>
              <a:latin typeface="Ebrima" panose="02000000000000000000" pitchFamily="2" charset="0"/>
              <a:ea typeface="Ebrima" panose="02000000000000000000" pitchFamily="2" charset="0"/>
              <a:cs typeface="Ebrima" panose="02000000000000000000" pitchFamily="2" charset="0"/>
            </a:endParaRPr>
          </a:p>
          <a:p>
            <a:pPr lvl="0"/>
            <a:r>
              <a:rPr lang="fr-FR" sz="1600" dirty="0">
                <a:solidFill>
                  <a:srgbClr val="2E5597"/>
                </a:solidFill>
                <a:latin typeface="Ebrima" panose="02000000000000000000" pitchFamily="2" charset="0"/>
                <a:ea typeface="Ebrima" panose="02000000000000000000" pitchFamily="2" charset="0"/>
                <a:cs typeface="Ebrima" panose="02000000000000000000" pitchFamily="2" charset="0"/>
              </a:rPr>
              <a:t>Fonds d’investissement en fonds propres ou quasi fonds propres	</a:t>
            </a:r>
          </a:p>
          <a:p>
            <a:pPr lvl="0"/>
            <a:endParaRPr lang="fr-FR" sz="1600" b="1" dirty="0">
              <a:solidFill>
                <a:srgbClr val="ED594F"/>
              </a:solidFill>
              <a:latin typeface="Ebrima" panose="02000000000000000000" pitchFamily="2" charset="0"/>
              <a:ea typeface="Ebrima" panose="02000000000000000000" pitchFamily="2" charset="0"/>
              <a:cs typeface="Ebrima" panose="02000000000000000000" pitchFamily="2" charset="0"/>
            </a:endParaRPr>
          </a:p>
          <a:p>
            <a:pPr lvl="0"/>
            <a:r>
              <a:rPr lang="fr-FR" sz="1600" b="1" dirty="0">
                <a:solidFill>
                  <a:srgbClr val="ED594F"/>
                </a:solidFill>
                <a:latin typeface="Ebrima" panose="02000000000000000000" pitchFamily="2" charset="0"/>
                <a:ea typeface="Ebrima" panose="02000000000000000000" pitchFamily="2" charset="0"/>
                <a:cs typeface="Ebrima" panose="02000000000000000000" pitchFamily="2" charset="0"/>
              </a:rPr>
              <a:t>Quelle est la capacité totale d’investissement disponible ? </a:t>
            </a:r>
          </a:p>
          <a:p>
            <a:pPr lvl="0"/>
            <a:endParaRPr lang="fr-FR" sz="1600" b="1" dirty="0">
              <a:solidFill>
                <a:srgbClr val="ED594F"/>
              </a:solidFill>
              <a:latin typeface="Ebrima" panose="02000000000000000000" pitchFamily="2" charset="0"/>
              <a:ea typeface="Ebrima" panose="02000000000000000000" pitchFamily="2" charset="0"/>
              <a:cs typeface="Ebrima" panose="02000000000000000000" pitchFamily="2" charset="0"/>
            </a:endParaRPr>
          </a:p>
          <a:p>
            <a:pPr lvl="0"/>
            <a:r>
              <a:rPr lang="fr-FR" sz="1600" dirty="0">
                <a:solidFill>
                  <a:srgbClr val="2E5597"/>
                </a:solidFill>
                <a:latin typeface="Ebrima" panose="02000000000000000000" pitchFamily="2" charset="0"/>
                <a:ea typeface="Ebrima" panose="02000000000000000000" pitchFamily="2" charset="0"/>
                <a:cs typeface="Ebrima" panose="02000000000000000000" pitchFamily="2" charset="0"/>
              </a:rPr>
              <a:t>630 millions d’euros (Etat, Airbus, Safran, Dassault et Thales), et à terme (fin 2020) 1 milliard d’euros. </a:t>
            </a:r>
          </a:p>
          <a:p>
            <a:pPr lvl="0"/>
            <a:endParaRPr lang="fr-FR" sz="1600" b="1" dirty="0">
              <a:solidFill>
                <a:srgbClr val="ED594F"/>
              </a:solidFill>
              <a:latin typeface="Ebrima" panose="02000000000000000000" pitchFamily="2" charset="0"/>
              <a:ea typeface="Ebrima" panose="02000000000000000000" pitchFamily="2" charset="0"/>
              <a:cs typeface="Ebrima" panose="02000000000000000000" pitchFamily="2" charset="0"/>
            </a:endParaRPr>
          </a:p>
          <a:p>
            <a:pPr lvl="0"/>
            <a:r>
              <a:rPr lang="fr-FR" sz="1600" b="1" dirty="0">
                <a:solidFill>
                  <a:srgbClr val="ED594F"/>
                </a:solidFill>
                <a:latin typeface="Ebrima" panose="02000000000000000000" pitchFamily="2" charset="0"/>
                <a:ea typeface="Ebrima" panose="02000000000000000000" pitchFamily="2" charset="0"/>
                <a:cs typeface="Ebrima" panose="02000000000000000000" pitchFamily="2" charset="0"/>
              </a:rPr>
              <a:t>Quelles structures peuvent en bénéficier ? </a:t>
            </a:r>
          </a:p>
          <a:p>
            <a:pPr lvl="0"/>
            <a:endParaRPr lang="fr-FR" sz="1600" b="1" dirty="0">
              <a:solidFill>
                <a:srgbClr val="ED594F"/>
              </a:solidFill>
              <a:latin typeface="Ebrima" panose="02000000000000000000" pitchFamily="2" charset="0"/>
              <a:ea typeface="Ebrima" panose="02000000000000000000" pitchFamily="2" charset="0"/>
              <a:cs typeface="Ebrima" panose="02000000000000000000" pitchFamily="2" charset="0"/>
            </a:endParaRPr>
          </a:p>
          <a:p>
            <a:pPr lvl="0"/>
            <a:r>
              <a:rPr lang="fr-FR" sz="1600" dirty="0">
                <a:solidFill>
                  <a:srgbClr val="2E5597"/>
                </a:solidFill>
                <a:latin typeface="Ebrima" panose="02000000000000000000" pitchFamily="2" charset="0"/>
                <a:ea typeface="Ebrima" panose="02000000000000000000" pitchFamily="2" charset="0"/>
                <a:cs typeface="Ebrima" panose="02000000000000000000" pitchFamily="2" charset="0"/>
              </a:rPr>
              <a:t>Les PME et ETI de la filière aéronautique. </a:t>
            </a:r>
          </a:p>
          <a:p>
            <a:pPr lvl="0"/>
            <a:endParaRPr lang="fr-FR" sz="1600" b="1" dirty="0">
              <a:solidFill>
                <a:srgbClr val="ED594F"/>
              </a:solidFill>
              <a:latin typeface="Ebrima" panose="02000000000000000000" pitchFamily="2" charset="0"/>
              <a:ea typeface="Ebrima" panose="02000000000000000000" pitchFamily="2" charset="0"/>
              <a:cs typeface="Ebrima" panose="02000000000000000000" pitchFamily="2" charset="0"/>
            </a:endParaRPr>
          </a:p>
          <a:p>
            <a:pPr lvl="0"/>
            <a:r>
              <a:rPr lang="fr-FR" sz="1600" b="1" dirty="0">
                <a:solidFill>
                  <a:srgbClr val="ED594F"/>
                </a:solidFill>
                <a:latin typeface="Ebrima" panose="02000000000000000000" pitchFamily="2" charset="0"/>
                <a:ea typeface="Ebrima" panose="02000000000000000000" pitchFamily="2" charset="0"/>
                <a:cs typeface="Ebrima" panose="02000000000000000000" pitchFamily="2" charset="0"/>
              </a:rPr>
              <a:t>Quelques mots sur le dispositif </a:t>
            </a:r>
          </a:p>
          <a:p>
            <a:pPr lvl="0"/>
            <a:endParaRPr lang="fr-FR" sz="1600" b="1" dirty="0">
              <a:solidFill>
                <a:srgbClr val="ED594F"/>
              </a:solidFill>
              <a:latin typeface="Ebrima" panose="02000000000000000000" pitchFamily="2" charset="0"/>
              <a:ea typeface="Ebrima" panose="02000000000000000000" pitchFamily="2" charset="0"/>
              <a:cs typeface="Ebrima" panose="02000000000000000000" pitchFamily="2" charset="0"/>
            </a:endParaRPr>
          </a:p>
          <a:p>
            <a:pPr lvl="0"/>
            <a:r>
              <a:rPr lang="fr-FR" sz="1600" dirty="0">
                <a:solidFill>
                  <a:srgbClr val="2E5597"/>
                </a:solidFill>
                <a:latin typeface="Ebrima" panose="02000000000000000000" pitchFamily="2" charset="0"/>
                <a:ea typeface="Ebrima" panose="02000000000000000000" pitchFamily="2" charset="0"/>
                <a:cs typeface="Ebrima" panose="02000000000000000000" pitchFamily="2" charset="0"/>
              </a:rPr>
              <a:t>Mis en place à l’initiative des principales entreprises du secteur, en complément des mesures d’urgence prises par le Gouvernement pour répondre aux besoins immédiats en trésorerie des entreprises, ce fonds d’investissement vise à financer les entreprises disposant des produits et technologies clés pour l’avenir de la filière aéronautique et éventuellement à les accompagner dans des projets de fusion, d’acquisition, de réorganisation ou de refinancement et de restructuration de bilan. </a:t>
            </a:r>
          </a:p>
          <a:p>
            <a:pPr lvl="0"/>
            <a:endParaRPr lang="fr-FR" sz="1600" b="1" dirty="0">
              <a:solidFill>
                <a:srgbClr val="ED594F"/>
              </a:solidFill>
              <a:latin typeface="Ebrima" panose="02000000000000000000" pitchFamily="2" charset="0"/>
              <a:ea typeface="Ebrima" panose="02000000000000000000" pitchFamily="2" charset="0"/>
              <a:cs typeface="Ebrima" panose="02000000000000000000" pitchFamily="2" charset="0"/>
            </a:endParaRPr>
          </a:p>
        </p:txBody>
      </p:sp>
      <p:pic>
        <p:nvPicPr>
          <p:cNvPr id="35" name="Image 34">
            <a:extLst>
              <a:ext uri="{FF2B5EF4-FFF2-40B4-BE49-F238E27FC236}">
                <a16:creationId xmlns:a16="http://schemas.microsoft.com/office/drawing/2014/main" id="{5044FA25-0CB8-2D4D-A899-659FE4E2D762}"/>
              </a:ext>
            </a:extLst>
          </p:cNvPr>
          <p:cNvPicPr>
            <a:picLocks noChangeAspect="1"/>
          </p:cNvPicPr>
          <p:nvPr/>
        </p:nvPicPr>
        <p:blipFill>
          <a:blip r:embed="rId3"/>
          <a:stretch>
            <a:fillRect/>
          </a:stretch>
        </p:blipFill>
        <p:spPr>
          <a:xfrm>
            <a:off x="688769" y="1488127"/>
            <a:ext cx="381000" cy="342900"/>
          </a:xfrm>
          <a:prstGeom prst="rect">
            <a:avLst/>
          </a:prstGeom>
        </p:spPr>
      </p:pic>
      <p:pic>
        <p:nvPicPr>
          <p:cNvPr id="36" name="Image 35">
            <a:extLst>
              <a:ext uri="{FF2B5EF4-FFF2-40B4-BE49-F238E27FC236}">
                <a16:creationId xmlns:a16="http://schemas.microsoft.com/office/drawing/2014/main" id="{55F4471A-DEC0-3145-ACEE-6BE9969CEB2D}"/>
              </a:ext>
            </a:extLst>
          </p:cNvPr>
          <p:cNvPicPr>
            <a:picLocks noChangeAspect="1"/>
          </p:cNvPicPr>
          <p:nvPr/>
        </p:nvPicPr>
        <p:blipFill>
          <a:blip r:embed="rId3"/>
          <a:stretch>
            <a:fillRect/>
          </a:stretch>
        </p:blipFill>
        <p:spPr>
          <a:xfrm>
            <a:off x="690329" y="2469902"/>
            <a:ext cx="381000" cy="342900"/>
          </a:xfrm>
          <a:prstGeom prst="rect">
            <a:avLst/>
          </a:prstGeom>
        </p:spPr>
      </p:pic>
      <p:pic>
        <p:nvPicPr>
          <p:cNvPr id="37" name="Image 36">
            <a:extLst>
              <a:ext uri="{FF2B5EF4-FFF2-40B4-BE49-F238E27FC236}">
                <a16:creationId xmlns:a16="http://schemas.microsoft.com/office/drawing/2014/main" id="{F0BD678A-E99A-B449-AF26-630EFDCC217C}"/>
              </a:ext>
            </a:extLst>
          </p:cNvPr>
          <p:cNvPicPr>
            <a:picLocks noChangeAspect="1"/>
          </p:cNvPicPr>
          <p:nvPr/>
        </p:nvPicPr>
        <p:blipFill>
          <a:blip r:embed="rId3"/>
          <a:stretch>
            <a:fillRect/>
          </a:stretch>
        </p:blipFill>
        <p:spPr>
          <a:xfrm>
            <a:off x="676893" y="4415408"/>
            <a:ext cx="381000" cy="342900"/>
          </a:xfrm>
          <a:prstGeom prst="rect">
            <a:avLst/>
          </a:prstGeom>
        </p:spPr>
      </p:pic>
      <p:pic>
        <p:nvPicPr>
          <p:cNvPr id="38" name="Image 37">
            <a:extLst>
              <a:ext uri="{FF2B5EF4-FFF2-40B4-BE49-F238E27FC236}">
                <a16:creationId xmlns:a16="http://schemas.microsoft.com/office/drawing/2014/main" id="{A9DC6F90-5372-0840-A4B8-37CAFA8DC1F3}"/>
              </a:ext>
            </a:extLst>
          </p:cNvPr>
          <p:cNvPicPr>
            <a:picLocks noChangeAspect="1"/>
          </p:cNvPicPr>
          <p:nvPr/>
        </p:nvPicPr>
        <p:blipFill>
          <a:blip r:embed="rId3"/>
          <a:stretch>
            <a:fillRect/>
          </a:stretch>
        </p:blipFill>
        <p:spPr>
          <a:xfrm>
            <a:off x="695400" y="3429000"/>
            <a:ext cx="381000" cy="342900"/>
          </a:xfrm>
          <a:prstGeom prst="rect">
            <a:avLst/>
          </a:prstGeom>
        </p:spPr>
      </p:pic>
    </p:spTree>
    <p:extLst>
      <p:ext uri="{BB962C8B-B14F-4D97-AF65-F5344CB8AC3E}">
        <p14:creationId xmlns:p14="http://schemas.microsoft.com/office/powerpoint/2010/main" val="36468192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Forme libre 16">
            <a:extLst>
              <a:ext uri="{FF2B5EF4-FFF2-40B4-BE49-F238E27FC236}">
                <a16:creationId xmlns:a16="http://schemas.microsoft.com/office/drawing/2014/main" id="{2AFD8104-1C01-0145-A718-D01B86378CBF}"/>
              </a:ext>
            </a:extLst>
          </p:cNvPr>
          <p:cNvSpPr/>
          <p:nvPr/>
        </p:nvSpPr>
        <p:spPr>
          <a:xfrm>
            <a:off x="10272156" y="6044540"/>
            <a:ext cx="1919844" cy="813460"/>
          </a:xfrm>
          <a:custGeom>
            <a:avLst/>
            <a:gdLst>
              <a:gd name="connsiteX0" fmla="*/ 1567543 w 1567543"/>
              <a:gd name="connsiteY0" fmla="*/ 0 h 1033153"/>
              <a:gd name="connsiteX1" fmla="*/ 1567543 w 1567543"/>
              <a:gd name="connsiteY1" fmla="*/ 1033153 h 1033153"/>
              <a:gd name="connsiteX2" fmla="*/ 0 w 1567543"/>
              <a:gd name="connsiteY2" fmla="*/ 1033153 h 1033153"/>
              <a:gd name="connsiteX3" fmla="*/ 1567543 w 1567543"/>
              <a:gd name="connsiteY3" fmla="*/ 0 h 1033153"/>
            </a:gdLst>
            <a:ahLst/>
            <a:cxnLst>
              <a:cxn ang="0">
                <a:pos x="connsiteX0" y="connsiteY0"/>
              </a:cxn>
              <a:cxn ang="0">
                <a:pos x="connsiteX1" y="connsiteY1"/>
              </a:cxn>
              <a:cxn ang="0">
                <a:pos x="connsiteX2" y="connsiteY2"/>
              </a:cxn>
              <a:cxn ang="0">
                <a:pos x="connsiteX3" y="connsiteY3"/>
              </a:cxn>
            </a:cxnLst>
            <a:rect l="l" t="t" r="r" b="b"/>
            <a:pathLst>
              <a:path w="1567543" h="1033153">
                <a:moveTo>
                  <a:pt x="1567543" y="0"/>
                </a:moveTo>
                <a:lnTo>
                  <a:pt x="1567543" y="1033153"/>
                </a:lnTo>
                <a:lnTo>
                  <a:pt x="0" y="1033153"/>
                </a:lnTo>
                <a:lnTo>
                  <a:pt x="1567543" y="0"/>
                </a:lnTo>
                <a:close/>
              </a:path>
            </a:pathLst>
          </a:custGeom>
          <a:solidFill>
            <a:srgbClr val="ED594F"/>
          </a:solidFill>
          <a:ln>
            <a:solidFill>
              <a:srgbClr val="ED59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Forme libre 27">
            <a:extLst>
              <a:ext uri="{FF2B5EF4-FFF2-40B4-BE49-F238E27FC236}">
                <a16:creationId xmlns:a16="http://schemas.microsoft.com/office/drawing/2014/main" id="{08C7F06A-3CC8-0C4B-8E73-DC0D56168B52}"/>
              </a:ext>
            </a:extLst>
          </p:cNvPr>
          <p:cNvSpPr/>
          <p:nvPr/>
        </p:nvSpPr>
        <p:spPr>
          <a:xfrm>
            <a:off x="7821881" y="-95003"/>
            <a:ext cx="4528457" cy="1425039"/>
          </a:xfrm>
          <a:custGeom>
            <a:avLst/>
            <a:gdLst>
              <a:gd name="connsiteX0" fmla="*/ 4358244 w 4370119"/>
              <a:gd name="connsiteY0" fmla="*/ 0 h 1330036"/>
              <a:gd name="connsiteX1" fmla="*/ 0 w 4370119"/>
              <a:gd name="connsiteY1" fmla="*/ 23751 h 1330036"/>
              <a:gd name="connsiteX2" fmla="*/ 1318161 w 4370119"/>
              <a:gd name="connsiteY2" fmla="*/ 1056904 h 1330036"/>
              <a:gd name="connsiteX3" fmla="*/ 4370119 w 4370119"/>
              <a:gd name="connsiteY3" fmla="*/ 1330036 h 1330036"/>
              <a:gd name="connsiteX4" fmla="*/ 4358244 w 4370119"/>
              <a:gd name="connsiteY4" fmla="*/ 0 h 1330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70119" h="1330036">
                <a:moveTo>
                  <a:pt x="4358244" y="0"/>
                </a:moveTo>
                <a:lnTo>
                  <a:pt x="0" y="23751"/>
                </a:lnTo>
                <a:lnTo>
                  <a:pt x="1318161" y="1056904"/>
                </a:lnTo>
                <a:lnTo>
                  <a:pt x="4370119" y="1330036"/>
                </a:lnTo>
                <a:lnTo>
                  <a:pt x="4358244" y="0"/>
                </a:lnTo>
                <a:close/>
              </a:path>
            </a:pathLst>
          </a:custGeom>
          <a:solidFill>
            <a:srgbClr val="C7C8CC"/>
          </a:solidFill>
          <a:ln>
            <a:solidFill>
              <a:srgbClr val="C7C8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Espace réservé du numéro de diapositive 2">
            <a:extLst>
              <a:ext uri="{FF2B5EF4-FFF2-40B4-BE49-F238E27FC236}">
                <a16:creationId xmlns:a16="http://schemas.microsoft.com/office/drawing/2014/main" id="{BAE79587-BC76-2A49-8313-86A5A4AEF868}"/>
              </a:ext>
            </a:extLst>
          </p:cNvPr>
          <p:cNvSpPr>
            <a:spLocks noGrp="1"/>
          </p:cNvSpPr>
          <p:nvPr>
            <p:ph type="sldNum" sz="quarter" idx="12"/>
          </p:nvPr>
        </p:nvSpPr>
        <p:spPr>
          <a:xfrm>
            <a:off x="11491786" y="6364815"/>
            <a:ext cx="618189" cy="432000"/>
          </a:xfrm>
        </p:spPr>
        <p:txBody>
          <a:bodyPr/>
          <a:lstStyle/>
          <a:p>
            <a:fld id="{78594CEA-2AE0-F744-94E1-49160002DAE5}" type="slidenum">
              <a:rPr lang="fr-FR" smtClean="0"/>
              <a:pPr/>
              <a:t>5</a:t>
            </a:fld>
            <a:endParaRPr lang="fr-FR" dirty="0"/>
          </a:p>
        </p:txBody>
      </p:sp>
      <p:sp>
        <p:nvSpPr>
          <p:cNvPr id="5" name="Espace réservé du contenu 3">
            <a:extLst>
              <a:ext uri="{FF2B5EF4-FFF2-40B4-BE49-F238E27FC236}">
                <a16:creationId xmlns:a16="http://schemas.microsoft.com/office/drawing/2014/main" id="{B75138AC-211A-674E-A378-ADBEA8BCBD5E}"/>
              </a:ext>
            </a:extLst>
          </p:cNvPr>
          <p:cNvSpPr txBox="1">
            <a:spLocks/>
          </p:cNvSpPr>
          <p:nvPr/>
        </p:nvSpPr>
        <p:spPr>
          <a:xfrm>
            <a:off x="452521" y="1116359"/>
            <a:ext cx="10784831" cy="5125414"/>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fr-FR"/>
              <a:t> </a:t>
            </a:r>
            <a:endParaRPr lang="fr-FR" dirty="0"/>
          </a:p>
        </p:txBody>
      </p:sp>
      <p:sp>
        <p:nvSpPr>
          <p:cNvPr id="6" name="Titre 1">
            <a:extLst>
              <a:ext uri="{FF2B5EF4-FFF2-40B4-BE49-F238E27FC236}">
                <a16:creationId xmlns:a16="http://schemas.microsoft.com/office/drawing/2014/main" id="{CFFA8DFD-8153-7848-9451-EF95FF8CC755}"/>
              </a:ext>
            </a:extLst>
          </p:cNvPr>
          <p:cNvSpPr txBox="1">
            <a:spLocks/>
          </p:cNvSpPr>
          <p:nvPr/>
        </p:nvSpPr>
        <p:spPr>
          <a:xfrm>
            <a:off x="479425" y="177059"/>
            <a:ext cx="10855800" cy="2642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lang="fr-FR" sz="1600" b="0" i="1" kern="1200" spc="300" smtClean="0">
                <a:solidFill>
                  <a:schemeClr val="bg1">
                    <a:lumMod val="50000"/>
                  </a:schemeClr>
                </a:solidFill>
                <a:latin typeface="+mj-lt"/>
                <a:ea typeface="MingLiU-ExtB"/>
                <a:cs typeface="+mj-cs"/>
              </a:defRPr>
            </a:lvl1pPr>
          </a:lstStyle>
          <a:p>
            <a:r>
              <a:rPr lang="fr-FR" dirty="0"/>
              <a:t>FIT in NETWORK ® &amp; 3E Services – Dossier d’information</a:t>
            </a:r>
          </a:p>
        </p:txBody>
      </p:sp>
      <p:sp>
        <p:nvSpPr>
          <p:cNvPr id="7" name="Rectangle 6">
            <a:extLst>
              <a:ext uri="{FF2B5EF4-FFF2-40B4-BE49-F238E27FC236}">
                <a16:creationId xmlns:a16="http://schemas.microsoft.com/office/drawing/2014/main" id="{A1D21F2E-8AD7-BF4E-9238-0B6EF042F2CD}"/>
              </a:ext>
            </a:extLst>
          </p:cNvPr>
          <p:cNvSpPr/>
          <p:nvPr/>
        </p:nvSpPr>
        <p:spPr>
          <a:xfrm>
            <a:off x="2873830" y="6453188"/>
            <a:ext cx="6004000" cy="1732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chemeClr val="bg1">
                    <a:lumMod val="75000"/>
                  </a:schemeClr>
                </a:solidFill>
              </a:rPr>
              <a:t>FIT in NETWORK® - Comment booster ses investissement pendant la crise covid-19?</a:t>
            </a:r>
          </a:p>
        </p:txBody>
      </p:sp>
      <p:cxnSp>
        <p:nvCxnSpPr>
          <p:cNvPr id="23" name="Connecteur droit 22">
            <a:extLst>
              <a:ext uri="{FF2B5EF4-FFF2-40B4-BE49-F238E27FC236}">
                <a16:creationId xmlns:a16="http://schemas.microsoft.com/office/drawing/2014/main" id="{71E87992-CACD-B349-98CF-C9A644646133}"/>
              </a:ext>
            </a:extLst>
          </p:cNvPr>
          <p:cNvCxnSpPr>
            <a:cxnSpLocks/>
          </p:cNvCxnSpPr>
          <p:nvPr/>
        </p:nvCxnSpPr>
        <p:spPr>
          <a:xfrm>
            <a:off x="771897" y="6305797"/>
            <a:ext cx="9535885" cy="0"/>
          </a:xfrm>
          <a:prstGeom prst="line">
            <a:avLst/>
          </a:prstGeom>
          <a:ln>
            <a:solidFill>
              <a:srgbClr val="ED594F"/>
            </a:solidFill>
          </a:ln>
        </p:spPr>
        <p:style>
          <a:lnRef idx="1">
            <a:schemeClr val="accent1"/>
          </a:lnRef>
          <a:fillRef idx="0">
            <a:schemeClr val="accent1"/>
          </a:fillRef>
          <a:effectRef idx="0">
            <a:schemeClr val="accent1"/>
          </a:effectRef>
          <a:fontRef idx="minor">
            <a:schemeClr val="tx1"/>
          </a:fontRef>
        </p:style>
      </p:cxnSp>
      <p:cxnSp>
        <p:nvCxnSpPr>
          <p:cNvPr id="25" name="Connecteur droit 24">
            <a:extLst>
              <a:ext uri="{FF2B5EF4-FFF2-40B4-BE49-F238E27FC236}">
                <a16:creationId xmlns:a16="http://schemas.microsoft.com/office/drawing/2014/main" id="{BA42322E-622A-B842-ACDC-3901418E18B8}"/>
              </a:ext>
            </a:extLst>
          </p:cNvPr>
          <p:cNvCxnSpPr>
            <a:cxnSpLocks/>
          </p:cNvCxnSpPr>
          <p:nvPr/>
        </p:nvCxnSpPr>
        <p:spPr>
          <a:xfrm>
            <a:off x="767408" y="476672"/>
            <a:ext cx="9535885" cy="0"/>
          </a:xfrm>
          <a:prstGeom prst="line">
            <a:avLst/>
          </a:prstGeom>
          <a:ln>
            <a:solidFill>
              <a:srgbClr val="ED594F"/>
            </a:solidFill>
          </a:ln>
        </p:spPr>
        <p:style>
          <a:lnRef idx="1">
            <a:schemeClr val="accent1"/>
          </a:lnRef>
          <a:fillRef idx="0">
            <a:schemeClr val="accent1"/>
          </a:fillRef>
          <a:effectRef idx="0">
            <a:schemeClr val="accent1"/>
          </a:effectRef>
          <a:fontRef idx="minor">
            <a:schemeClr val="tx1"/>
          </a:fontRef>
        </p:style>
      </p:cxnSp>
      <p:pic>
        <p:nvPicPr>
          <p:cNvPr id="29" name="Image 28" descr="Une image contenant extérieur, signe, assis, poteau&#10;&#10;Description générée automatiquement">
            <a:extLst>
              <a:ext uri="{FF2B5EF4-FFF2-40B4-BE49-F238E27FC236}">
                <a16:creationId xmlns:a16="http://schemas.microsoft.com/office/drawing/2014/main" id="{107BDD7D-54D8-5942-B078-EDAAF66D39AD}"/>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903741" y="0"/>
            <a:ext cx="924102" cy="924102"/>
          </a:xfrm>
          <a:prstGeom prst="rect">
            <a:avLst/>
          </a:prstGeom>
        </p:spPr>
      </p:pic>
      <p:sp>
        <p:nvSpPr>
          <p:cNvPr id="31" name="ZoneTexte 30">
            <a:extLst>
              <a:ext uri="{FF2B5EF4-FFF2-40B4-BE49-F238E27FC236}">
                <a16:creationId xmlns:a16="http://schemas.microsoft.com/office/drawing/2014/main" id="{0C36E7B3-5969-C945-8113-2ECD0F3ADC28}"/>
              </a:ext>
            </a:extLst>
          </p:cNvPr>
          <p:cNvSpPr txBox="1"/>
          <p:nvPr/>
        </p:nvSpPr>
        <p:spPr>
          <a:xfrm>
            <a:off x="3960255" y="712501"/>
            <a:ext cx="4271490" cy="369332"/>
          </a:xfrm>
          <a:prstGeom prst="rect">
            <a:avLst/>
          </a:prstGeom>
          <a:noFill/>
        </p:spPr>
        <p:txBody>
          <a:bodyPr wrap="none" rtlCol="0">
            <a:spAutoFit/>
          </a:bodyPr>
          <a:lstStyle/>
          <a:p>
            <a:r>
              <a:rPr lang="fr-FR" b="1" dirty="0">
                <a:solidFill>
                  <a:srgbClr val="ED594F"/>
                </a:solidFill>
                <a:latin typeface="Helvetica" pitchFamily="2" charset="0"/>
              </a:rPr>
              <a:t>LE MODULE DE CONSEIL CASH BFR</a:t>
            </a:r>
          </a:p>
        </p:txBody>
      </p:sp>
      <p:sp>
        <p:nvSpPr>
          <p:cNvPr id="32" name="Rectangle 31">
            <a:extLst>
              <a:ext uri="{FF2B5EF4-FFF2-40B4-BE49-F238E27FC236}">
                <a16:creationId xmlns:a16="http://schemas.microsoft.com/office/drawing/2014/main" id="{6560A4BD-CF7A-F340-8588-A413441CBED9}"/>
              </a:ext>
            </a:extLst>
          </p:cNvPr>
          <p:cNvSpPr/>
          <p:nvPr/>
        </p:nvSpPr>
        <p:spPr>
          <a:xfrm>
            <a:off x="1068779" y="1491343"/>
            <a:ext cx="10925300" cy="3785652"/>
          </a:xfrm>
          <a:prstGeom prst="rect">
            <a:avLst/>
          </a:prstGeom>
        </p:spPr>
        <p:txBody>
          <a:bodyPr wrap="square">
            <a:spAutoFit/>
          </a:bodyPr>
          <a:lstStyle/>
          <a:p>
            <a:pPr lvl="0"/>
            <a:r>
              <a:rPr lang="fr-FR" sz="1600" b="1" dirty="0">
                <a:solidFill>
                  <a:srgbClr val="ED594F"/>
                </a:solidFill>
                <a:latin typeface="Ebrima" panose="02000000000000000000" pitchFamily="2" charset="0"/>
                <a:ea typeface="Ebrima" panose="02000000000000000000" pitchFamily="2" charset="0"/>
                <a:cs typeface="Ebrima" panose="02000000000000000000" pitchFamily="2" charset="0"/>
              </a:rPr>
              <a:t>Quel est le montant de l’aide? </a:t>
            </a:r>
          </a:p>
          <a:p>
            <a:pPr lvl="0"/>
            <a:endParaRPr lang="fr-FR" sz="1600" b="1" dirty="0">
              <a:solidFill>
                <a:srgbClr val="ED594F"/>
              </a:solidFill>
              <a:latin typeface="Ebrima" panose="02000000000000000000" pitchFamily="2" charset="0"/>
              <a:ea typeface="Ebrima" panose="02000000000000000000" pitchFamily="2" charset="0"/>
              <a:cs typeface="Ebrima" panose="02000000000000000000" pitchFamily="2" charset="0"/>
            </a:endParaRPr>
          </a:p>
          <a:p>
            <a:pPr lvl="0"/>
            <a:r>
              <a:rPr lang="fr-FR" sz="1600" dirty="0" err="1">
                <a:solidFill>
                  <a:srgbClr val="2E5597"/>
                </a:solidFill>
                <a:latin typeface="Ebrima" panose="02000000000000000000" pitchFamily="2" charset="0"/>
                <a:ea typeface="Ebrima" panose="02000000000000000000" pitchFamily="2" charset="0"/>
                <a:cs typeface="Ebrima" panose="02000000000000000000" pitchFamily="2" charset="0"/>
              </a:rPr>
              <a:t>Bpifrance</a:t>
            </a:r>
            <a:r>
              <a:rPr lang="fr-FR" sz="1600" dirty="0">
                <a:solidFill>
                  <a:srgbClr val="2E5597"/>
                </a:solidFill>
                <a:latin typeface="Ebrima" panose="02000000000000000000" pitchFamily="2" charset="0"/>
                <a:ea typeface="Ebrima" panose="02000000000000000000" pitchFamily="2" charset="0"/>
                <a:cs typeface="Ebrima" panose="02000000000000000000" pitchFamily="2" charset="0"/>
              </a:rPr>
              <a:t> et l’Etat financent 50% des coûts de la mission de conseil. </a:t>
            </a:r>
          </a:p>
          <a:p>
            <a:pPr lvl="0"/>
            <a:endParaRPr lang="fr-FR" sz="1600" b="1" dirty="0">
              <a:solidFill>
                <a:srgbClr val="ED594F"/>
              </a:solidFill>
              <a:latin typeface="Ebrima" panose="02000000000000000000" pitchFamily="2" charset="0"/>
              <a:ea typeface="Ebrima" panose="02000000000000000000" pitchFamily="2" charset="0"/>
              <a:cs typeface="Ebrima" panose="02000000000000000000" pitchFamily="2" charset="0"/>
            </a:endParaRPr>
          </a:p>
          <a:p>
            <a:pPr lvl="0"/>
            <a:r>
              <a:rPr lang="fr-FR" sz="1600" b="1" dirty="0">
                <a:solidFill>
                  <a:srgbClr val="ED594F"/>
                </a:solidFill>
                <a:latin typeface="Ebrima" panose="02000000000000000000" pitchFamily="2" charset="0"/>
                <a:ea typeface="Ebrima" panose="02000000000000000000" pitchFamily="2" charset="0"/>
                <a:cs typeface="Ebrima" panose="02000000000000000000" pitchFamily="2" charset="0"/>
              </a:rPr>
              <a:t>Quelles structures peuvent en bénéficier ? </a:t>
            </a:r>
          </a:p>
          <a:p>
            <a:pPr lvl="0"/>
            <a:endParaRPr lang="fr-FR" sz="1600" b="1" dirty="0">
              <a:solidFill>
                <a:srgbClr val="ED594F"/>
              </a:solidFill>
              <a:latin typeface="Ebrima" panose="02000000000000000000" pitchFamily="2" charset="0"/>
              <a:ea typeface="Ebrima" panose="02000000000000000000" pitchFamily="2" charset="0"/>
              <a:cs typeface="Ebrima" panose="02000000000000000000" pitchFamily="2" charset="0"/>
            </a:endParaRPr>
          </a:p>
          <a:p>
            <a:pPr lvl="0"/>
            <a:r>
              <a:rPr lang="fr-FR" sz="1600" dirty="0">
                <a:solidFill>
                  <a:srgbClr val="2E5597"/>
                </a:solidFill>
                <a:latin typeface="Ebrima" panose="02000000000000000000" pitchFamily="2" charset="0"/>
                <a:ea typeface="Ebrima" panose="02000000000000000000" pitchFamily="2" charset="0"/>
                <a:cs typeface="Ebrima" panose="02000000000000000000" pitchFamily="2" charset="0"/>
              </a:rPr>
              <a:t>Les PME clientes ou non clientes de </a:t>
            </a:r>
            <a:r>
              <a:rPr lang="fr-FR" sz="1600" dirty="0" err="1">
                <a:solidFill>
                  <a:srgbClr val="2E5597"/>
                </a:solidFill>
                <a:latin typeface="Ebrima" panose="02000000000000000000" pitchFamily="2" charset="0"/>
                <a:ea typeface="Ebrima" panose="02000000000000000000" pitchFamily="2" charset="0"/>
                <a:cs typeface="Ebrima" panose="02000000000000000000" pitchFamily="2" charset="0"/>
              </a:rPr>
              <a:t>Bpifrance</a:t>
            </a:r>
            <a:r>
              <a:rPr lang="fr-FR" sz="1600" dirty="0">
                <a:solidFill>
                  <a:srgbClr val="2E5597"/>
                </a:solidFill>
                <a:latin typeface="Ebrima" panose="02000000000000000000" pitchFamily="2" charset="0"/>
                <a:ea typeface="Ebrima" panose="02000000000000000000" pitchFamily="2" charset="0"/>
                <a:cs typeface="Ebrima" panose="02000000000000000000" pitchFamily="2" charset="0"/>
              </a:rPr>
              <a:t>, répondant à la définition européenne, à partir de 5 M€ de chiffres d’affaires au 31/12/2019, employant au minimum 10 salariés. Ou bien, toute entreprise industrielle ou entreprise disposant de biens d’équipements et de stocks dont une part du personnel exerce une activité opérationnelle assimilable à de la production et/ou à de la logistique. A l’exclusion des entreprises en difficulté. </a:t>
            </a:r>
          </a:p>
          <a:p>
            <a:pPr lvl="0"/>
            <a:endParaRPr lang="fr-FR" sz="1600" b="1" dirty="0">
              <a:solidFill>
                <a:srgbClr val="ED594F"/>
              </a:solidFill>
              <a:latin typeface="Ebrima" panose="02000000000000000000" pitchFamily="2" charset="0"/>
              <a:ea typeface="Ebrima" panose="02000000000000000000" pitchFamily="2" charset="0"/>
              <a:cs typeface="Ebrima" panose="02000000000000000000" pitchFamily="2" charset="0"/>
            </a:endParaRPr>
          </a:p>
          <a:p>
            <a:pPr lvl="0"/>
            <a:r>
              <a:rPr lang="fr-FR" sz="1600" b="1" dirty="0">
                <a:solidFill>
                  <a:srgbClr val="ED594F"/>
                </a:solidFill>
                <a:latin typeface="Ebrima" panose="02000000000000000000" pitchFamily="2" charset="0"/>
                <a:ea typeface="Ebrima" panose="02000000000000000000" pitchFamily="2" charset="0"/>
                <a:cs typeface="Ebrima" panose="02000000000000000000" pitchFamily="2" charset="0"/>
              </a:rPr>
              <a:t>Jusqu’à quand ? </a:t>
            </a:r>
          </a:p>
          <a:p>
            <a:pPr lvl="0"/>
            <a:endParaRPr lang="fr-FR" sz="1600" b="1" dirty="0">
              <a:solidFill>
                <a:srgbClr val="ED594F"/>
              </a:solidFill>
              <a:latin typeface="Ebrima" panose="02000000000000000000" pitchFamily="2" charset="0"/>
              <a:ea typeface="Ebrima" panose="02000000000000000000" pitchFamily="2" charset="0"/>
              <a:cs typeface="Ebrima" panose="02000000000000000000" pitchFamily="2" charset="0"/>
            </a:endParaRPr>
          </a:p>
          <a:p>
            <a:pPr lvl="0"/>
            <a:r>
              <a:rPr lang="fr-FR" sz="1600" dirty="0">
                <a:solidFill>
                  <a:srgbClr val="2E5597"/>
                </a:solidFill>
                <a:latin typeface="Ebrima" panose="02000000000000000000" pitchFamily="2" charset="0"/>
                <a:ea typeface="Ebrima" panose="02000000000000000000" pitchFamily="2" charset="0"/>
                <a:cs typeface="Ebrima" panose="02000000000000000000" pitchFamily="2" charset="0"/>
              </a:rPr>
              <a:t>Dans la limite des financements disponibles. </a:t>
            </a:r>
          </a:p>
          <a:p>
            <a:pPr lvl="0"/>
            <a:endParaRPr lang="fr-FR" sz="1600" b="1" dirty="0">
              <a:solidFill>
                <a:srgbClr val="ED594F"/>
              </a:solidFill>
              <a:latin typeface="Ebrima" panose="02000000000000000000" pitchFamily="2" charset="0"/>
              <a:ea typeface="Ebrima" panose="02000000000000000000" pitchFamily="2" charset="0"/>
              <a:cs typeface="Ebrima" panose="02000000000000000000" pitchFamily="2" charset="0"/>
            </a:endParaRPr>
          </a:p>
        </p:txBody>
      </p:sp>
      <p:pic>
        <p:nvPicPr>
          <p:cNvPr id="35" name="Image 34">
            <a:extLst>
              <a:ext uri="{FF2B5EF4-FFF2-40B4-BE49-F238E27FC236}">
                <a16:creationId xmlns:a16="http://schemas.microsoft.com/office/drawing/2014/main" id="{5044FA25-0CB8-2D4D-A899-659FE4E2D762}"/>
              </a:ext>
            </a:extLst>
          </p:cNvPr>
          <p:cNvPicPr>
            <a:picLocks noChangeAspect="1"/>
          </p:cNvPicPr>
          <p:nvPr/>
        </p:nvPicPr>
        <p:blipFill>
          <a:blip r:embed="rId3"/>
          <a:stretch>
            <a:fillRect/>
          </a:stretch>
        </p:blipFill>
        <p:spPr>
          <a:xfrm>
            <a:off x="688769" y="1488127"/>
            <a:ext cx="381000" cy="342900"/>
          </a:xfrm>
          <a:prstGeom prst="rect">
            <a:avLst/>
          </a:prstGeom>
        </p:spPr>
      </p:pic>
      <p:pic>
        <p:nvPicPr>
          <p:cNvPr id="36" name="Image 35">
            <a:extLst>
              <a:ext uri="{FF2B5EF4-FFF2-40B4-BE49-F238E27FC236}">
                <a16:creationId xmlns:a16="http://schemas.microsoft.com/office/drawing/2014/main" id="{55F4471A-DEC0-3145-ACEE-6BE9969CEB2D}"/>
              </a:ext>
            </a:extLst>
          </p:cNvPr>
          <p:cNvPicPr>
            <a:picLocks noChangeAspect="1"/>
          </p:cNvPicPr>
          <p:nvPr/>
        </p:nvPicPr>
        <p:blipFill>
          <a:blip r:embed="rId3"/>
          <a:stretch>
            <a:fillRect/>
          </a:stretch>
        </p:blipFill>
        <p:spPr>
          <a:xfrm>
            <a:off x="690329" y="2469902"/>
            <a:ext cx="381000" cy="342900"/>
          </a:xfrm>
          <a:prstGeom prst="rect">
            <a:avLst/>
          </a:prstGeom>
        </p:spPr>
      </p:pic>
      <p:pic>
        <p:nvPicPr>
          <p:cNvPr id="37" name="Image 36">
            <a:extLst>
              <a:ext uri="{FF2B5EF4-FFF2-40B4-BE49-F238E27FC236}">
                <a16:creationId xmlns:a16="http://schemas.microsoft.com/office/drawing/2014/main" id="{F0BD678A-E99A-B449-AF26-630EFDCC217C}"/>
              </a:ext>
            </a:extLst>
          </p:cNvPr>
          <p:cNvPicPr>
            <a:picLocks noChangeAspect="1"/>
          </p:cNvPicPr>
          <p:nvPr/>
        </p:nvPicPr>
        <p:blipFill>
          <a:blip r:embed="rId3"/>
          <a:stretch>
            <a:fillRect/>
          </a:stretch>
        </p:blipFill>
        <p:spPr>
          <a:xfrm>
            <a:off x="700644" y="4177901"/>
            <a:ext cx="381000" cy="342900"/>
          </a:xfrm>
          <a:prstGeom prst="rect">
            <a:avLst/>
          </a:prstGeom>
        </p:spPr>
      </p:pic>
    </p:spTree>
    <p:extLst>
      <p:ext uri="{BB962C8B-B14F-4D97-AF65-F5344CB8AC3E}">
        <p14:creationId xmlns:p14="http://schemas.microsoft.com/office/powerpoint/2010/main" val="16745873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orme libre 15">
            <a:extLst>
              <a:ext uri="{FF2B5EF4-FFF2-40B4-BE49-F238E27FC236}">
                <a16:creationId xmlns:a16="http://schemas.microsoft.com/office/drawing/2014/main" id="{828B18DF-33F2-AF44-93F1-207056BB77E1}"/>
              </a:ext>
            </a:extLst>
          </p:cNvPr>
          <p:cNvSpPr/>
          <p:nvPr/>
        </p:nvSpPr>
        <p:spPr>
          <a:xfrm>
            <a:off x="10272156" y="6044540"/>
            <a:ext cx="1919844" cy="813460"/>
          </a:xfrm>
          <a:custGeom>
            <a:avLst/>
            <a:gdLst>
              <a:gd name="connsiteX0" fmla="*/ 1567543 w 1567543"/>
              <a:gd name="connsiteY0" fmla="*/ 0 h 1033153"/>
              <a:gd name="connsiteX1" fmla="*/ 1567543 w 1567543"/>
              <a:gd name="connsiteY1" fmla="*/ 1033153 h 1033153"/>
              <a:gd name="connsiteX2" fmla="*/ 0 w 1567543"/>
              <a:gd name="connsiteY2" fmla="*/ 1033153 h 1033153"/>
              <a:gd name="connsiteX3" fmla="*/ 1567543 w 1567543"/>
              <a:gd name="connsiteY3" fmla="*/ 0 h 1033153"/>
            </a:gdLst>
            <a:ahLst/>
            <a:cxnLst>
              <a:cxn ang="0">
                <a:pos x="connsiteX0" y="connsiteY0"/>
              </a:cxn>
              <a:cxn ang="0">
                <a:pos x="connsiteX1" y="connsiteY1"/>
              </a:cxn>
              <a:cxn ang="0">
                <a:pos x="connsiteX2" y="connsiteY2"/>
              </a:cxn>
              <a:cxn ang="0">
                <a:pos x="connsiteX3" y="connsiteY3"/>
              </a:cxn>
            </a:cxnLst>
            <a:rect l="l" t="t" r="r" b="b"/>
            <a:pathLst>
              <a:path w="1567543" h="1033153">
                <a:moveTo>
                  <a:pt x="1567543" y="0"/>
                </a:moveTo>
                <a:lnTo>
                  <a:pt x="1567543" y="1033153"/>
                </a:lnTo>
                <a:lnTo>
                  <a:pt x="0" y="1033153"/>
                </a:lnTo>
                <a:lnTo>
                  <a:pt x="1567543" y="0"/>
                </a:lnTo>
                <a:close/>
              </a:path>
            </a:pathLst>
          </a:custGeom>
          <a:solidFill>
            <a:srgbClr val="ED594F"/>
          </a:solidFill>
          <a:ln>
            <a:solidFill>
              <a:srgbClr val="ED59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Forme libre 27">
            <a:extLst>
              <a:ext uri="{FF2B5EF4-FFF2-40B4-BE49-F238E27FC236}">
                <a16:creationId xmlns:a16="http://schemas.microsoft.com/office/drawing/2014/main" id="{08C7F06A-3CC8-0C4B-8E73-DC0D56168B52}"/>
              </a:ext>
            </a:extLst>
          </p:cNvPr>
          <p:cNvSpPr/>
          <p:nvPr/>
        </p:nvSpPr>
        <p:spPr>
          <a:xfrm>
            <a:off x="7821881" y="-95003"/>
            <a:ext cx="4528457" cy="1425039"/>
          </a:xfrm>
          <a:custGeom>
            <a:avLst/>
            <a:gdLst>
              <a:gd name="connsiteX0" fmla="*/ 4358244 w 4370119"/>
              <a:gd name="connsiteY0" fmla="*/ 0 h 1330036"/>
              <a:gd name="connsiteX1" fmla="*/ 0 w 4370119"/>
              <a:gd name="connsiteY1" fmla="*/ 23751 h 1330036"/>
              <a:gd name="connsiteX2" fmla="*/ 1318161 w 4370119"/>
              <a:gd name="connsiteY2" fmla="*/ 1056904 h 1330036"/>
              <a:gd name="connsiteX3" fmla="*/ 4370119 w 4370119"/>
              <a:gd name="connsiteY3" fmla="*/ 1330036 h 1330036"/>
              <a:gd name="connsiteX4" fmla="*/ 4358244 w 4370119"/>
              <a:gd name="connsiteY4" fmla="*/ 0 h 1330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70119" h="1330036">
                <a:moveTo>
                  <a:pt x="4358244" y="0"/>
                </a:moveTo>
                <a:lnTo>
                  <a:pt x="0" y="23751"/>
                </a:lnTo>
                <a:lnTo>
                  <a:pt x="1318161" y="1056904"/>
                </a:lnTo>
                <a:lnTo>
                  <a:pt x="4370119" y="1330036"/>
                </a:lnTo>
                <a:lnTo>
                  <a:pt x="4358244" y="0"/>
                </a:lnTo>
                <a:close/>
              </a:path>
            </a:pathLst>
          </a:custGeom>
          <a:solidFill>
            <a:srgbClr val="C7C8CC"/>
          </a:solidFill>
          <a:ln>
            <a:solidFill>
              <a:srgbClr val="C7C8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Espace réservé du numéro de diapositive 2">
            <a:extLst>
              <a:ext uri="{FF2B5EF4-FFF2-40B4-BE49-F238E27FC236}">
                <a16:creationId xmlns:a16="http://schemas.microsoft.com/office/drawing/2014/main" id="{BAE79587-BC76-2A49-8313-86A5A4AEF868}"/>
              </a:ext>
            </a:extLst>
          </p:cNvPr>
          <p:cNvSpPr>
            <a:spLocks noGrp="1"/>
          </p:cNvSpPr>
          <p:nvPr>
            <p:ph type="sldNum" sz="quarter" idx="12"/>
          </p:nvPr>
        </p:nvSpPr>
        <p:spPr>
          <a:xfrm>
            <a:off x="11491786" y="6364815"/>
            <a:ext cx="618189" cy="432000"/>
          </a:xfrm>
        </p:spPr>
        <p:txBody>
          <a:bodyPr/>
          <a:lstStyle/>
          <a:p>
            <a:fld id="{78594CEA-2AE0-F744-94E1-49160002DAE5}" type="slidenum">
              <a:rPr lang="fr-FR" smtClean="0"/>
              <a:pPr/>
              <a:t>6</a:t>
            </a:fld>
            <a:endParaRPr lang="fr-FR" dirty="0"/>
          </a:p>
        </p:txBody>
      </p:sp>
      <p:sp>
        <p:nvSpPr>
          <p:cNvPr id="5" name="Espace réservé du contenu 3">
            <a:extLst>
              <a:ext uri="{FF2B5EF4-FFF2-40B4-BE49-F238E27FC236}">
                <a16:creationId xmlns:a16="http://schemas.microsoft.com/office/drawing/2014/main" id="{B75138AC-211A-674E-A378-ADBEA8BCBD5E}"/>
              </a:ext>
            </a:extLst>
          </p:cNvPr>
          <p:cNvSpPr txBox="1">
            <a:spLocks/>
          </p:cNvSpPr>
          <p:nvPr/>
        </p:nvSpPr>
        <p:spPr>
          <a:xfrm>
            <a:off x="452521" y="1116359"/>
            <a:ext cx="10784831" cy="5125414"/>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fr-FR"/>
              <a:t> </a:t>
            </a:r>
            <a:endParaRPr lang="fr-FR" dirty="0"/>
          </a:p>
        </p:txBody>
      </p:sp>
      <p:sp>
        <p:nvSpPr>
          <p:cNvPr id="6" name="Titre 1">
            <a:extLst>
              <a:ext uri="{FF2B5EF4-FFF2-40B4-BE49-F238E27FC236}">
                <a16:creationId xmlns:a16="http://schemas.microsoft.com/office/drawing/2014/main" id="{CFFA8DFD-8153-7848-9451-EF95FF8CC755}"/>
              </a:ext>
            </a:extLst>
          </p:cNvPr>
          <p:cNvSpPr txBox="1">
            <a:spLocks/>
          </p:cNvSpPr>
          <p:nvPr/>
        </p:nvSpPr>
        <p:spPr>
          <a:xfrm>
            <a:off x="479425" y="177059"/>
            <a:ext cx="10855800" cy="2642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lang="fr-FR" sz="1600" b="0" i="1" kern="1200" spc="300" smtClean="0">
                <a:solidFill>
                  <a:schemeClr val="bg1">
                    <a:lumMod val="50000"/>
                  </a:schemeClr>
                </a:solidFill>
                <a:latin typeface="+mj-lt"/>
                <a:ea typeface="MingLiU-ExtB"/>
                <a:cs typeface="+mj-cs"/>
              </a:defRPr>
            </a:lvl1pPr>
          </a:lstStyle>
          <a:p>
            <a:r>
              <a:rPr lang="fr-FR" dirty="0"/>
              <a:t>FIT in NETWORK ® &amp; 3E Services – Dossier d’information</a:t>
            </a:r>
          </a:p>
        </p:txBody>
      </p:sp>
      <p:sp>
        <p:nvSpPr>
          <p:cNvPr id="7" name="Rectangle 6">
            <a:extLst>
              <a:ext uri="{FF2B5EF4-FFF2-40B4-BE49-F238E27FC236}">
                <a16:creationId xmlns:a16="http://schemas.microsoft.com/office/drawing/2014/main" id="{A1D21F2E-8AD7-BF4E-9238-0B6EF042F2CD}"/>
              </a:ext>
            </a:extLst>
          </p:cNvPr>
          <p:cNvSpPr/>
          <p:nvPr/>
        </p:nvSpPr>
        <p:spPr>
          <a:xfrm>
            <a:off x="2873830" y="6453188"/>
            <a:ext cx="6004000" cy="1732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chemeClr val="bg1">
                    <a:lumMod val="75000"/>
                  </a:schemeClr>
                </a:solidFill>
              </a:rPr>
              <a:t>FIT in NETWORK® - Comment booster ses investissement pendant la crise covid-19?</a:t>
            </a:r>
          </a:p>
        </p:txBody>
      </p:sp>
      <p:cxnSp>
        <p:nvCxnSpPr>
          <p:cNvPr id="23" name="Connecteur droit 22">
            <a:extLst>
              <a:ext uri="{FF2B5EF4-FFF2-40B4-BE49-F238E27FC236}">
                <a16:creationId xmlns:a16="http://schemas.microsoft.com/office/drawing/2014/main" id="{71E87992-CACD-B349-98CF-C9A644646133}"/>
              </a:ext>
            </a:extLst>
          </p:cNvPr>
          <p:cNvCxnSpPr>
            <a:cxnSpLocks/>
          </p:cNvCxnSpPr>
          <p:nvPr/>
        </p:nvCxnSpPr>
        <p:spPr>
          <a:xfrm>
            <a:off x="771897" y="6305797"/>
            <a:ext cx="9535885" cy="0"/>
          </a:xfrm>
          <a:prstGeom prst="line">
            <a:avLst/>
          </a:prstGeom>
          <a:ln>
            <a:solidFill>
              <a:srgbClr val="ED594F"/>
            </a:solidFill>
          </a:ln>
        </p:spPr>
        <p:style>
          <a:lnRef idx="1">
            <a:schemeClr val="accent1"/>
          </a:lnRef>
          <a:fillRef idx="0">
            <a:schemeClr val="accent1"/>
          </a:fillRef>
          <a:effectRef idx="0">
            <a:schemeClr val="accent1"/>
          </a:effectRef>
          <a:fontRef idx="minor">
            <a:schemeClr val="tx1"/>
          </a:fontRef>
        </p:style>
      </p:cxnSp>
      <p:cxnSp>
        <p:nvCxnSpPr>
          <p:cNvPr id="25" name="Connecteur droit 24">
            <a:extLst>
              <a:ext uri="{FF2B5EF4-FFF2-40B4-BE49-F238E27FC236}">
                <a16:creationId xmlns:a16="http://schemas.microsoft.com/office/drawing/2014/main" id="{BA42322E-622A-B842-ACDC-3901418E18B8}"/>
              </a:ext>
            </a:extLst>
          </p:cNvPr>
          <p:cNvCxnSpPr>
            <a:cxnSpLocks/>
          </p:cNvCxnSpPr>
          <p:nvPr/>
        </p:nvCxnSpPr>
        <p:spPr>
          <a:xfrm>
            <a:off x="767408" y="476672"/>
            <a:ext cx="9535885" cy="0"/>
          </a:xfrm>
          <a:prstGeom prst="line">
            <a:avLst/>
          </a:prstGeom>
          <a:ln>
            <a:solidFill>
              <a:srgbClr val="ED594F"/>
            </a:solidFill>
          </a:ln>
        </p:spPr>
        <p:style>
          <a:lnRef idx="1">
            <a:schemeClr val="accent1"/>
          </a:lnRef>
          <a:fillRef idx="0">
            <a:schemeClr val="accent1"/>
          </a:fillRef>
          <a:effectRef idx="0">
            <a:schemeClr val="accent1"/>
          </a:effectRef>
          <a:fontRef idx="minor">
            <a:schemeClr val="tx1"/>
          </a:fontRef>
        </p:style>
      </p:cxnSp>
      <p:pic>
        <p:nvPicPr>
          <p:cNvPr id="29" name="Image 28" descr="Une image contenant extérieur, signe, assis, poteau&#10;&#10;Description générée automatiquement">
            <a:extLst>
              <a:ext uri="{FF2B5EF4-FFF2-40B4-BE49-F238E27FC236}">
                <a16:creationId xmlns:a16="http://schemas.microsoft.com/office/drawing/2014/main" id="{107BDD7D-54D8-5942-B078-EDAAF66D39AD}"/>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903741" y="0"/>
            <a:ext cx="924102" cy="924102"/>
          </a:xfrm>
          <a:prstGeom prst="rect">
            <a:avLst/>
          </a:prstGeom>
        </p:spPr>
      </p:pic>
      <p:sp>
        <p:nvSpPr>
          <p:cNvPr id="31" name="ZoneTexte 30">
            <a:extLst>
              <a:ext uri="{FF2B5EF4-FFF2-40B4-BE49-F238E27FC236}">
                <a16:creationId xmlns:a16="http://schemas.microsoft.com/office/drawing/2014/main" id="{0C36E7B3-5969-C945-8113-2ECD0F3ADC28}"/>
              </a:ext>
            </a:extLst>
          </p:cNvPr>
          <p:cNvSpPr txBox="1"/>
          <p:nvPr/>
        </p:nvSpPr>
        <p:spPr>
          <a:xfrm>
            <a:off x="3960255" y="712501"/>
            <a:ext cx="4271490" cy="369332"/>
          </a:xfrm>
          <a:prstGeom prst="rect">
            <a:avLst/>
          </a:prstGeom>
          <a:noFill/>
        </p:spPr>
        <p:txBody>
          <a:bodyPr wrap="none" rtlCol="0">
            <a:spAutoFit/>
          </a:bodyPr>
          <a:lstStyle/>
          <a:p>
            <a:r>
              <a:rPr lang="fr-FR" b="1" dirty="0">
                <a:solidFill>
                  <a:srgbClr val="ED594F"/>
                </a:solidFill>
                <a:latin typeface="Helvetica" pitchFamily="2" charset="0"/>
              </a:rPr>
              <a:t>LE MODULE DE CONSEIL CASH BFR</a:t>
            </a:r>
          </a:p>
        </p:txBody>
      </p:sp>
      <p:sp>
        <p:nvSpPr>
          <p:cNvPr id="32" name="Rectangle 31">
            <a:extLst>
              <a:ext uri="{FF2B5EF4-FFF2-40B4-BE49-F238E27FC236}">
                <a16:creationId xmlns:a16="http://schemas.microsoft.com/office/drawing/2014/main" id="{6560A4BD-CF7A-F340-8588-A413441CBED9}"/>
              </a:ext>
            </a:extLst>
          </p:cNvPr>
          <p:cNvSpPr/>
          <p:nvPr/>
        </p:nvSpPr>
        <p:spPr>
          <a:xfrm>
            <a:off x="1068779" y="1491343"/>
            <a:ext cx="10925300" cy="3785652"/>
          </a:xfrm>
          <a:prstGeom prst="rect">
            <a:avLst/>
          </a:prstGeom>
        </p:spPr>
        <p:txBody>
          <a:bodyPr wrap="square">
            <a:spAutoFit/>
          </a:bodyPr>
          <a:lstStyle/>
          <a:p>
            <a:pPr lvl="0"/>
            <a:r>
              <a:rPr lang="fr-FR" sz="1600" b="1" dirty="0">
                <a:solidFill>
                  <a:srgbClr val="ED594F"/>
                </a:solidFill>
                <a:latin typeface="Ebrima" panose="02000000000000000000" pitchFamily="2" charset="0"/>
                <a:ea typeface="Ebrima" panose="02000000000000000000" pitchFamily="2" charset="0"/>
                <a:cs typeface="Ebrima" panose="02000000000000000000" pitchFamily="2" charset="0"/>
              </a:rPr>
              <a:t>Quel est le montant de l’aide? </a:t>
            </a:r>
          </a:p>
          <a:p>
            <a:pPr lvl="0"/>
            <a:endParaRPr lang="fr-FR" sz="1600" b="1" dirty="0">
              <a:solidFill>
                <a:srgbClr val="ED594F"/>
              </a:solidFill>
              <a:latin typeface="Ebrima" panose="02000000000000000000" pitchFamily="2" charset="0"/>
              <a:ea typeface="Ebrima" panose="02000000000000000000" pitchFamily="2" charset="0"/>
              <a:cs typeface="Ebrima" panose="02000000000000000000" pitchFamily="2" charset="0"/>
            </a:endParaRPr>
          </a:p>
          <a:p>
            <a:pPr lvl="0"/>
            <a:r>
              <a:rPr lang="fr-FR" sz="1600" dirty="0" err="1">
                <a:solidFill>
                  <a:srgbClr val="2E5597"/>
                </a:solidFill>
                <a:latin typeface="Ebrima" panose="02000000000000000000" pitchFamily="2" charset="0"/>
                <a:ea typeface="Ebrima" panose="02000000000000000000" pitchFamily="2" charset="0"/>
                <a:cs typeface="Ebrima" panose="02000000000000000000" pitchFamily="2" charset="0"/>
              </a:rPr>
              <a:t>Bpifrance</a:t>
            </a:r>
            <a:r>
              <a:rPr lang="fr-FR" sz="1600" dirty="0">
                <a:solidFill>
                  <a:srgbClr val="2E5597"/>
                </a:solidFill>
                <a:latin typeface="Ebrima" panose="02000000000000000000" pitchFamily="2" charset="0"/>
                <a:ea typeface="Ebrima" panose="02000000000000000000" pitchFamily="2" charset="0"/>
                <a:cs typeface="Ebrima" panose="02000000000000000000" pitchFamily="2" charset="0"/>
              </a:rPr>
              <a:t> et l’Etat financent 50% des coûts de la mission de conseil. </a:t>
            </a:r>
          </a:p>
          <a:p>
            <a:pPr lvl="0"/>
            <a:endParaRPr lang="fr-FR" sz="1600" b="1" dirty="0">
              <a:solidFill>
                <a:srgbClr val="ED594F"/>
              </a:solidFill>
              <a:latin typeface="Ebrima" panose="02000000000000000000" pitchFamily="2" charset="0"/>
              <a:ea typeface="Ebrima" panose="02000000000000000000" pitchFamily="2" charset="0"/>
              <a:cs typeface="Ebrima" panose="02000000000000000000" pitchFamily="2" charset="0"/>
            </a:endParaRPr>
          </a:p>
          <a:p>
            <a:pPr lvl="0"/>
            <a:r>
              <a:rPr lang="fr-FR" sz="1600" b="1" dirty="0">
                <a:solidFill>
                  <a:srgbClr val="ED594F"/>
                </a:solidFill>
                <a:latin typeface="Ebrima" panose="02000000000000000000" pitchFamily="2" charset="0"/>
                <a:ea typeface="Ebrima" panose="02000000000000000000" pitchFamily="2" charset="0"/>
                <a:cs typeface="Ebrima" panose="02000000000000000000" pitchFamily="2" charset="0"/>
              </a:rPr>
              <a:t>Quelles structures peuvent en bénéficier ? </a:t>
            </a:r>
          </a:p>
          <a:p>
            <a:pPr lvl="0"/>
            <a:endParaRPr lang="fr-FR" sz="1600" b="1" dirty="0">
              <a:solidFill>
                <a:srgbClr val="ED594F"/>
              </a:solidFill>
              <a:latin typeface="Ebrima" panose="02000000000000000000" pitchFamily="2" charset="0"/>
              <a:ea typeface="Ebrima" panose="02000000000000000000" pitchFamily="2" charset="0"/>
              <a:cs typeface="Ebrima" panose="02000000000000000000" pitchFamily="2" charset="0"/>
            </a:endParaRPr>
          </a:p>
          <a:p>
            <a:pPr lvl="0"/>
            <a:r>
              <a:rPr lang="fr-FR" sz="1600" dirty="0">
                <a:solidFill>
                  <a:srgbClr val="2E5597"/>
                </a:solidFill>
                <a:latin typeface="Ebrima" panose="02000000000000000000" pitchFamily="2" charset="0"/>
                <a:ea typeface="Ebrima" panose="02000000000000000000" pitchFamily="2" charset="0"/>
                <a:cs typeface="Ebrima" panose="02000000000000000000" pitchFamily="2" charset="0"/>
              </a:rPr>
              <a:t>Les PME clientes ou non clientes de </a:t>
            </a:r>
            <a:r>
              <a:rPr lang="fr-FR" sz="1600" dirty="0" err="1">
                <a:solidFill>
                  <a:srgbClr val="2E5597"/>
                </a:solidFill>
                <a:latin typeface="Ebrima" panose="02000000000000000000" pitchFamily="2" charset="0"/>
                <a:ea typeface="Ebrima" panose="02000000000000000000" pitchFamily="2" charset="0"/>
                <a:cs typeface="Ebrima" panose="02000000000000000000" pitchFamily="2" charset="0"/>
              </a:rPr>
              <a:t>Bpifrance</a:t>
            </a:r>
            <a:r>
              <a:rPr lang="fr-FR" sz="1600" dirty="0">
                <a:solidFill>
                  <a:srgbClr val="2E5597"/>
                </a:solidFill>
                <a:latin typeface="Ebrima" panose="02000000000000000000" pitchFamily="2" charset="0"/>
                <a:ea typeface="Ebrima" panose="02000000000000000000" pitchFamily="2" charset="0"/>
                <a:cs typeface="Ebrima" panose="02000000000000000000" pitchFamily="2" charset="0"/>
              </a:rPr>
              <a:t>, répondant à la définition européenne, à partir de 5 M€ de chiffres d’affaires au 31/12/2019, employant au minimum 10 salariés. Ou bien, toute entreprise industrielle ou entreprise disposant de biens d’équipements et de stocks dont une part du personnel exerce une activité opérationnelle assimilable à de la production et/ou à de la logistique. A l’exclusion des entreprises en difficulté. </a:t>
            </a:r>
          </a:p>
          <a:p>
            <a:pPr lvl="0"/>
            <a:endParaRPr lang="fr-FR" sz="1600" b="1" dirty="0">
              <a:solidFill>
                <a:srgbClr val="ED594F"/>
              </a:solidFill>
              <a:latin typeface="Ebrima" panose="02000000000000000000" pitchFamily="2" charset="0"/>
              <a:ea typeface="Ebrima" panose="02000000000000000000" pitchFamily="2" charset="0"/>
              <a:cs typeface="Ebrima" panose="02000000000000000000" pitchFamily="2" charset="0"/>
            </a:endParaRPr>
          </a:p>
          <a:p>
            <a:pPr lvl="0"/>
            <a:r>
              <a:rPr lang="fr-FR" sz="1600" b="1" dirty="0">
                <a:solidFill>
                  <a:srgbClr val="ED594F"/>
                </a:solidFill>
                <a:latin typeface="Ebrima" panose="02000000000000000000" pitchFamily="2" charset="0"/>
                <a:ea typeface="Ebrima" panose="02000000000000000000" pitchFamily="2" charset="0"/>
                <a:cs typeface="Ebrima" panose="02000000000000000000" pitchFamily="2" charset="0"/>
              </a:rPr>
              <a:t>Jusqu’à quand ? </a:t>
            </a:r>
          </a:p>
          <a:p>
            <a:pPr lvl="0"/>
            <a:endParaRPr lang="fr-FR" sz="1600" b="1" dirty="0">
              <a:solidFill>
                <a:srgbClr val="ED594F"/>
              </a:solidFill>
              <a:latin typeface="Ebrima" panose="02000000000000000000" pitchFamily="2" charset="0"/>
              <a:ea typeface="Ebrima" panose="02000000000000000000" pitchFamily="2" charset="0"/>
              <a:cs typeface="Ebrima" panose="02000000000000000000" pitchFamily="2" charset="0"/>
            </a:endParaRPr>
          </a:p>
          <a:p>
            <a:pPr lvl="0"/>
            <a:r>
              <a:rPr lang="fr-FR" sz="1600" dirty="0">
                <a:solidFill>
                  <a:srgbClr val="2E5597"/>
                </a:solidFill>
                <a:latin typeface="Ebrima" panose="02000000000000000000" pitchFamily="2" charset="0"/>
                <a:ea typeface="Ebrima" panose="02000000000000000000" pitchFamily="2" charset="0"/>
                <a:cs typeface="Ebrima" panose="02000000000000000000" pitchFamily="2" charset="0"/>
              </a:rPr>
              <a:t>Dans la limite des financements disponibles. </a:t>
            </a:r>
          </a:p>
          <a:p>
            <a:pPr lvl="0"/>
            <a:endParaRPr lang="fr-FR" sz="1600" b="1" dirty="0">
              <a:solidFill>
                <a:srgbClr val="ED594F"/>
              </a:solidFill>
              <a:latin typeface="Ebrima" panose="02000000000000000000" pitchFamily="2" charset="0"/>
              <a:ea typeface="Ebrima" panose="02000000000000000000" pitchFamily="2" charset="0"/>
              <a:cs typeface="Ebrima" panose="02000000000000000000" pitchFamily="2" charset="0"/>
            </a:endParaRPr>
          </a:p>
        </p:txBody>
      </p:sp>
      <p:pic>
        <p:nvPicPr>
          <p:cNvPr id="35" name="Image 34">
            <a:extLst>
              <a:ext uri="{FF2B5EF4-FFF2-40B4-BE49-F238E27FC236}">
                <a16:creationId xmlns:a16="http://schemas.microsoft.com/office/drawing/2014/main" id="{5044FA25-0CB8-2D4D-A899-659FE4E2D762}"/>
              </a:ext>
            </a:extLst>
          </p:cNvPr>
          <p:cNvPicPr>
            <a:picLocks noChangeAspect="1"/>
          </p:cNvPicPr>
          <p:nvPr/>
        </p:nvPicPr>
        <p:blipFill>
          <a:blip r:embed="rId3"/>
          <a:stretch>
            <a:fillRect/>
          </a:stretch>
        </p:blipFill>
        <p:spPr>
          <a:xfrm>
            <a:off x="688769" y="1488127"/>
            <a:ext cx="381000" cy="342900"/>
          </a:xfrm>
          <a:prstGeom prst="rect">
            <a:avLst/>
          </a:prstGeom>
        </p:spPr>
      </p:pic>
      <p:pic>
        <p:nvPicPr>
          <p:cNvPr id="36" name="Image 35">
            <a:extLst>
              <a:ext uri="{FF2B5EF4-FFF2-40B4-BE49-F238E27FC236}">
                <a16:creationId xmlns:a16="http://schemas.microsoft.com/office/drawing/2014/main" id="{55F4471A-DEC0-3145-ACEE-6BE9969CEB2D}"/>
              </a:ext>
            </a:extLst>
          </p:cNvPr>
          <p:cNvPicPr>
            <a:picLocks noChangeAspect="1"/>
          </p:cNvPicPr>
          <p:nvPr/>
        </p:nvPicPr>
        <p:blipFill>
          <a:blip r:embed="rId3"/>
          <a:stretch>
            <a:fillRect/>
          </a:stretch>
        </p:blipFill>
        <p:spPr>
          <a:xfrm>
            <a:off x="690329" y="2469902"/>
            <a:ext cx="381000" cy="342900"/>
          </a:xfrm>
          <a:prstGeom prst="rect">
            <a:avLst/>
          </a:prstGeom>
        </p:spPr>
      </p:pic>
      <p:pic>
        <p:nvPicPr>
          <p:cNvPr id="37" name="Image 36">
            <a:extLst>
              <a:ext uri="{FF2B5EF4-FFF2-40B4-BE49-F238E27FC236}">
                <a16:creationId xmlns:a16="http://schemas.microsoft.com/office/drawing/2014/main" id="{F0BD678A-E99A-B449-AF26-630EFDCC217C}"/>
              </a:ext>
            </a:extLst>
          </p:cNvPr>
          <p:cNvPicPr>
            <a:picLocks noChangeAspect="1"/>
          </p:cNvPicPr>
          <p:nvPr/>
        </p:nvPicPr>
        <p:blipFill>
          <a:blip r:embed="rId3"/>
          <a:stretch>
            <a:fillRect/>
          </a:stretch>
        </p:blipFill>
        <p:spPr>
          <a:xfrm>
            <a:off x="700644" y="4177901"/>
            <a:ext cx="381000" cy="342900"/>
          </a:xfrm>
          <a:prstGeom prst="rect">
            <a:avLst/>
          </a:prstGeom>
        </p:spPr>
      </p:pic>
    </p:spTree>
    <p:extLst>
      <p:ext uri="{BB962C8B-B14F-4D97-AF65-F5344CB8AC3E}">
        <p14:creationId xmlns:p14="http://schemas.microsoft.com/office/powerpoint/2010/main" val="2396159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Forme libre 16">
            <a:extLst>
              <a:ext uri="{FF2B5EF4-FFF2-40B4-BE49-F238E27FC236}">
                <a16:creationId xmlns:a16="http://schemas.microsoft.com/office/drawing/2014/main" id="{5F1BB8F8-664C-4B43-BD0A-CFC61659EBCF}"/>
              </a:ext>
            </a:extLst>
          </p:cNvPr>
          <p:cNvSpPr/>
          <p:nvPr/>
        </p:nvSpPr>
        <p:spPr>
          <a:xfrm>
            <a:off x="10272156" y="6044540"/>
            <a:ext cx="1919844" cy="813460"/>
          </a:xfrm>
          <a:custGeom>
            <a:avLst/>
            <a:gdLst>
              <a:gd name="connsiteX0" fmla="*/ 1567543 w 1567543"/>
              <a:gd name="connsiteY0" fmla="*/ 0 h 1033153"/>
              <a:gd name="connsiteX1" fmla="*/ 1567543 w 1567543"/>
              <a:gd name="connsiteY1" fmla="*/ 1033153 h 1033153"/>
              <a:gd name="connsiteX2" fmla="*/ 0 w 1567543"/>
              <a:gd name="connsiteY2" fmla="*/ 1033153 h 1033153"/>
              <a:gd name="connsiteX3" fmla="*/ 1567543 w 1567543"/>
              <a:gd name="connsiteY3" fmla="*/ 0 h 1033153"/>
            </a:gdLst>
            <a:ahLst/>
            <a:cxnLst>
              <a:cxn ang="0">
                <a:pos x="connsiteX0" y="connsiteY0"/>
              </a:cxn>
              <a:cxn ang="0">
                <a:pos x="connsiteX1" y="connsiteY1"/>
              </a:cxn>
              <a:cxn ang="0">
                <a:pos x="connsiteX2" y="connsiteY2"/>
              </a:cxn>
              <a:cxn ang="0">
                <a:pos x="connsiteX3" y="connsiteY3"/>
              </a:cxn>
            </a:cxnLst>
            <a:rect l="l" t="t" r="r" b="b"/>
            <a:pathLst>
              <a:path w="1567543" h="1033153">
                <a:moveTo>
                  <a:pt x="1567543" y="0"/>
                </a:moveTo>
                <a:lnTo>
                  <a:pt x="1567543" y="1033153"/>
                </a:lnTo>
                <a:lnTo>
                  <a:pt x="0" y="1033153"/>
                </a:lnTo>
                <a:lnTo>
                  <a:pt x="1567543" y="0"/>
                </a:lnTo>
                <a:close/>
              </a:path>
            </a:pathLst>
          </a:custGeom>
          <a:solidFill>
            <a:srgbClr val="ED594F"/>
          </a:solidFill>
          <a:ln>
            <a:solidFill>
              <a:srgbClr val="ED59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Forme libre 27">
            <a:extLst>
              <a:ext uri="{FF2B5EF4-FFF2-40B4-BE49-F238E27FC236}">
                <a16:creationId xmlns:a16="http://schemas.microsoft.com/office/drawing/2014/main" id="{08C7F06A-3CC8-0C4B-8E73-DC0D56168B52}"/>
              </a:ext>
            </a:extLst>
          </p:cNvPr>
          <p:cNvSpPr/>
          <p:nvPr/>
        </p:nvSpPr>
        <p:spPr>
          <a:xfrm>
            <a:off x="7821881" y="-95003"/>
            <a:ext cx="4528457" cy="1425039"/>
          </a:xfrm>
          <a:custGeom>
            <a:avLst/>
            <a:gdLst>
              <a:gd name="connsiteX0" fmla="*/ 4358244 w 4370119"/>
              <a:gd name="connsiteY0" fmla="*/ 0 h 1330036"/>
              <a:gd name="connsiteX1" fmla="*/ 0 w 4370119"/>
              <a:gd name="connsiteY1" fmla="*/ 23751 h 1330036"/>
              <a:gd name="connsiteX2" fmla="*/ 1318161 w 4370119"/>
              <a:gd name="connsiteY2" fmla="*/ 1056904 h 1330036"/>
              <a:gd name="connsiteX3" fmla="*/ 4370119 w 4370119"/>
              <a:gd name="connsiteY3" fmla="*/ 1330036 h 1330036"/>
              <a:gd name="connsiteX4" fmla="*/ 4358244 w 4370119"/>
              <a:gd name="connsiteY4" fmla="*/ 0 h 1330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70119" h="1330036">
                <a:moveTo>
                  <a:pt x="4358244" y="0"/>
                </a:moveTo>
                <a:lnTo>
                  <a:pt x="0" y="23751"/>
                </a:lnTo>
                <a:lnTo>
                  <a:pt x="1318161" y="1056904"/>
                </a:lnTo>
                <a:lnTo>
                  <a:pt x="4370119" y="1330036"/>
                </a:lnTo>
                <a:lnTo>
                  <a:pt x="4358244" y="0"/>
                </a:lnTo>
                <a:close/>
              </a:path>
            </a:pathLst>
          </a:custGeom>
          <a:solidFill>
            <a:srgbClr val="C7C8CC"/>
          </a:solidFill>
          <a:ln>
            <a:solidFill>
              <a:srgbClr val="C7C8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Espace réservé du numéro de diapositive 2">
            <a:extLst>
              <a:ext uri="{FF2B5EF4-FFF2-40B4-BE49-F238E27FC236}">
                <a16:creationId xmlns:a16="http://schemas.microsoft.com/office/drawing/2014/main" id="{BAE79587-BC76-2A49-8313-86A5A4AEF868}"/>
              </a:ext>
            </a:extLst>
          </p:cNvPr>
          <p:cNvSpPr>
            <a:spLocks noGrp="1"/>
          </p:cNvSpPr>
          <p:nvPr>
            <p:ph type="sldNum" sz="quarter" idx="12"/>
          </p:nvPr>
        </p:nvSpPr>
        <p:spPr>
          <a:xfrm>
            <a:off x="11491786" y="6364815"/>
            <a:ext cx="618189" cy="432000"/>
          </a:xfrm>
        </p:spPr>
        <p:txBody>
          <a:bodyPr/>
          <a:lstStyle/>
          <a:p>
            <a:fld id="{78594CEA-2AE0-F744-94E1-49160002DAE5}" type="slidenum">
              <a:rPr lang="fr-FR" smtClean="0"/>
              <a:pPr/>
              <a:t>7</a:t>
            </a:fld>
            <a:endParaRPr lang="fr-FR" dirty="0"/>
          </a:p>
        </p:txBody>
      </p:sp>
      <p:sp>
        <p:nvSpPr>
          <p:cNvPr id="5" name="Espace réservé du contenu 3">
            <a:extLst>
              <a:ext uri="{FF2B5EF4-FFF2-40B4-BE49-F238E27FC236}">
                <a16:creationId xmlns:a16="http://schemas.microsoft.com/office/drawing/2014/main" id="{B75138AC-211A-674E-A378-ADBEA8BCBD5E}"/>
              </a:ext>
            </a:extLst>
          </p:cNvPr>
          <p:cNvSpPr txBox="1">
            <a:spLocks/>
          </p:cNvSpPr>
          <p:nvPr/>
        </p:nvSpPr>
        <p:spPr>
          <a:xfrm>
            <a:off x="452521" y="1116359"/>
            <a:ext cx="10784831" cy="5125414"/>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fr-FR"/>
              <a:t> </a:t>
            </a:r>
            <a:endParaRPr lang="fr-FR" dirty="0"/>
          </a:p>
        </p:txBody>
      </p:sp>
      <p:sp>
        <p:nvSpPr>
          <p:cNvPr id="6" name="Titre 1">
            <a:extLst>
              <a:ext uri="{FF2B5EF4-FFF2-40B4-BE49-F238E27FC236}">
                <a16:creationId xmlns:a16="http://schemas.microsoft.com/office/drawing/2014/main" id="{CFFA8DFD-8153-7848-9451-EF95FF8CC755}"/>
              </a:ext>
            </a:extLst>
          </p:cNvPr>
          <p:cNvSpPr txBox="1">
            <a:spLocks/>
          </p:cNvSpPr>
          <p:nvPr/>
        </p:nvSpPr>
        <p:spPr>
          <a:xfrm>
            <a:off x="479425" y="177059"/>
            <a:ext cx="10855800" cy="2642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lang="fr-FR" sz="1600" b="0" i="1" kern="1200" spc="300" smtClean="0">
                <a:solidFill>
                  <a:schemeClr val="bg1">
                    <a:lumMod val="50000"/>
                  </a:schemeClr>
                </a:solidFill>
                <a:latin typeface="+mj-lt"/>
                <a:ea typeface="MingLiU-ExtB"/>
                <a:cs typeface="+mj-cs"/>
              </a:defRPr>
            </a:lvl1pPr>
          </a:lstStyle>
          <a:p>
            <a:r>
              <a:rPr lang="fr-FR" dirty="0"/>
              <a:t>FIT in NETWORK ® &amp; 3E Services – Dossier d’information</a:t>
            </a:r>
          </a:p>
        </p:txBody>
      </p:sp>
      <p:sp>
        <p:nvSpPr>
          <p:cNvPr id="7" name="Rectangle 6">
            <a:extLst>
              <a:ext uri="{FF2B5EF4-FFF2-40B4-BE49-F238E27FC236}">
                <a16:creationId xmlns:a16="http://schemas.microsoft.com/office/drawing/2014/main" id="{A1D21F2E-8AD7-BF4E-9238-0B6EF042F2CD}"/>
              </a:ext>
            </a:extLst>
          </p:cNvPr>
          <p:cNvSpPr/>
          <p:nvPr/>
        </p:nvSpPr>
        <p:spPr>
          <a:xfrm>
            <a:off x="2873830" y="6453188"/>
            <a:ext cx="6004000" cy="1732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chemeClr val="bg1">
                    <a:lumMod val="75000"/>
                  </a:schemeClr>
                </a:solidFill>
              </a:rPr>
              <a:t>FIT in NETWORK® - Comment booster ses investissement pendant la crise covid-19?</a:t>
            </a:r>
          </a:p>
        </p:txBody>
      </p:sp>
      <p:cxnSp>
        <p:nvCxnSpPr>
          <p:cNvPr id="23" name="Connecteur droit 22">
            <a:extLst>
              <a:ext uri="{FF2B5EF4-FFF2-40B4-BE49-F238E27FC236}">
                <a16:creationId xmlns:a16="http://schemas.microsoft.com/office/drawing/2014/main" id="{71E87992-CACD-B349-98CF-C9A644646133}"/>
              </a:ext>
            </a:extLst>
          </p:cNvPr>
          <p:cNvCxnSpPr>
            <a:cxnSpLocks/>
          </p:cNvCxnSpPr>
          <p:nvPr/>
        </p:nvCxnSpPr>
        <p:spPr>
          <a:xfrm>
            <a:off x="771897" y="6305797"/>
            <a:ext cx="9535885" cy="0"/>
          </a:xfrm>
          <a:prstGeom prst="line">
            <a:avLst/>
          </a:prstGeom>
          <a:ln>
            <a:solidFill>
              <a:srgbClr val="ED594F"/>
            </a:solidFill>
          </a:ln>
        </p:spPr>
        <p:style>
          <a:lnRef idx="1">
            <a:schemeClr val="accent1"/>
          </a:lnRef>
          <a:fillRef idx="0">
            <a:schemeClr val="accent1"/>
          </a:fillRef>
          <a:effectRef idx="0">
            <a:schemeClr val="accent1"/>
          </a:effectRef>
          <a:fontRef idx="minor">
            <a:schemeClr val="tx1"/>
          </a:fontRef>
        </p:style>
      </p:cxnSp>
      <p:cxnSp>
        <p:nvCxnSpPr>
          <p:cNvPr id="25" name="Connecteur droit 24">
            <a:extLst>
              <a:ext uri="{FF2B5EF4-FFF2-40B4-BE49-F238E27FC236}">
                <a16:creationId xmlns:a16="http://schemas.microsoft.com/office/drawing/2014/main" id="{BA42322E-622A-B842-ACDC-3901418E18B8}"/>
              </a:ext>
            </a:extLst>
          </p:cNvPr>
          <p:cNvCxnSpPr>
            <a:cxnSpLocks/>
          </p:cNvCxnSpPr>
          <p:nvPr/>
        </p:nvCxnSpPr>
        <p:spPr>
          <a:xfrm>
            <a:off x="767408" y="476672"/>
            <a:ext cx="9535885" cy="0"/>
          </a:xfrm>
          <a:prstGeom prst="line">
            <a:avLst/>
          </a:prstGeom>
          <a:ln>
            <a:solidFill>
              <a:srgbClr val="ED594F"/>
            </a:solidFill>
          </a:ln>
        </p:spPr>
        <p:style>
          <a:lnRef idx="1">
            <a:schemeClr val="accent1"/>
          </a:lnRef>
          <a:fillRef idx="0">
            <a:schemeClr val="accent1"/>
          </a:fillRef>
          <a:effectRef idx="0">
            <a:schemeClr val="accent1"/>
          </a:effectRef>
          <a:fontRef idx="minor">
            <a:schemeClr val="tx1"/>
          </a:fontRef>
        </p:style>
      </p:cxnSp>
      <p:pic>
        <p:nvPicPr>
          <p:cNvPr id="29" name="Image 28" descr="Une image contenant extérieur, signe, assis, poteau&#10;&#10;Description générée automatiquement">
            <a:extLst>
              <a:ext uri="{FF2B5EF4-FFF2-40B4-BE49-F238E27FC236}">
                <a16:creationId xmlns:a16="http://schemas.microsoft.com/office/drawing/2014/main" id="{107BDD7D-54D8-5942-B078-EDAAF66D39AD}"/>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903741" y="0"/>
            <a:ext cx="924102" cy="924102"/>
          </a:xfrm>
          <a:prstGeom prst="rect">
            <a:avLst/>
          </a:prstGeom>
        </p:spPr>
      </p:pic>
      <p:sp>
        <p:nvSpPr>
          <p:cNvPr id="31" name="ZoneTexte 30">
            <a:extLst>
              <a:ext uri="{FF2B5EF4-FFF2-40B4-BE49-F238E27FC236}">
                <a16:creationId xmlns:a16="http://schemas.microsoft.com/office/drawing/2014/main" id="{0C36E7B3-5969-C945-8113-2ECD0F3ADC28}"/>
              </a:ext>
            </a:extLst>
          </p:cNvPr>
          <p:cNvSpPr txBox="1"/>
          <p:nvPr/>
        </p:nvSpPr>
        <p:spPr>
          <a:xfrm>
            <a:off x="3960255" y="712501"/>
            <a:ext cx="4673395" cy="369332"/>
          </a:xfrm>
          <a:prstGeom prst="rect">
            <a:avLst/>
          </a:prstGeom>
          <a:noFill/>
        </p:spPr>
        <p:txBody>
          <a:bodyPr wrap="none" rtlCol="0">
            <a:spAutoFit/>
          </a:bodyPr>
          <a:lstStyle/>
          <a:p>
            <a:r>
              <a:rPr lang="fr-FR" b="1" dirty="0">
                <a:solidFill>
                  <a:srgbClr val="ED594F"/>
                </a:solidFill>
                <a:latin typeface="Helvetica" pitchFamily="2" charset="0"/>
              </a:rPr>
              <a:t>LE MODULE DE CONSEIL ACTION CASH</a:t>
            </a:r>
          </a:p>
        </p:txBody>
      </p:sp>
      <p:sp>
        <p:nvSpPr>
          <p:cNvPr id="32" name="Rectangle 31">
            <a:extLst>
              <a:ext uri="{FF2B5EF4-FFF2-40B4-BE49-F238E27FC236}">
                <a16:creationId xmlns:a16="http://schemas.microsoft.com/office/drawing/2014/main" id="{6560A4BD-CF7A-F340-8588-A413441CBED9}"/>
              </a:ext>
            </a:extLst>
          </p:cNvPr>
          <p:cNvSpPr/>
          <p:nvPr/>
        </p:nvSpPr>
        <p:spPr>
          <a:xfrm>
            <a:off x="1068779" y="1491343"/>
            <a:ext cx="10925300" cy="4524315"/>
          </a:xfrm>
          <a:prstGeom prst="rect">
            <a:avLst/>
          </a:prstGeom>
        </p:spPr>
        <p:txBody>
          <a:bodyPr wrap="square">
            <a:spAutoFit/>
          </a:bodyPr>
          <a:lstStyle/>
          <a:p>
            <a:pPr lvl="0">
              <a:buClr>
                <a:srgbClr val="000000"/>
              </a:buClr>
              <a:defRPr/>
            </a:pPr>
            <a:r>
              <a:rPr lang="fr-FR" sz="1600" b="1" dirty="0">
                <a:solidFill>
                  <a:srgbClr val="ED594F"/>
                </a:solidFill>
                <a:latin typeface="Ebrima" panose="02000000000000000000" pitchFamily="2" charset="0"/>
                <a:ea typeface="Ebrima" panose="02000000000000000000" pitchFamily="2" charset="0"/>
                <a:cs typeface="Ebrima" panose="02000000000000000000" pitchFamily="2" charset="0"/>
              </a:rPr>
              <a:t>Quel est le montant de l’aide? </a:t>
            </a:r>
          </a:p>
          <a:p>
            <a:pPr lvl="0">
              <a:buClr>
                <a:srgbClr val="000000"/>
              </a:buClr>
              <a:defRPr/>
            </a:pPr>
            <a:endParaRPr lang="fr-FR" sz="1600" b="1" dirty="0">
              <a:solidFill>
                <a:srgbClr val="ED594F"/>
              </a:solidFill>
              <a:latin typeface="Ebrima" panose="02000000000000000000" pitchFamily="2" charset="0"/>
              <a:ea typeface="Ebrima" panose="02000000000000000000" pitchFamily="2" charset="0"/>
              <a:cs typeface="Ebrima" panose="02000000000000000000" pitchFamily="2" charset="0"/>
            </a:endParaRPr>
          </a:p>
          <a:p>
            <a:pPr lvl="0">
              <a:buClr>
                <a:srgbClr val="000000"/>
              </a:buClr>
              <a:defRPr/>
            </a:pPr>
            <a:r>
              <a:rPr lang="fr-FR" sz="1600" dirty="0" err="1">
                <a:solidFill>
                  <a:srgbClr val="2E5597"/>
                </a:solidFill>
                <a:latin typeface="Ebrima" panose="02000000000000000000" pitchFamily="2" charset="0"/>
                <a:ea typeface="Ebrima" panose="02000000000000000000" pitchFamily="2" charset="0"/>
                <a:cs typeface="Ebrima" panose="02000000000000000000" pitchFamily="2" charset="0"/>
              </a:rPr>
              <a:t>Bpifrance</a:t>
            </a:r>
            <a:r>
              <a:rPr lang="fr-FR" sz="1600" dirty="0">
                <a:solidFill>
                  <a:srgbClr val="2E5597"/>
                </a:solidFill>
                <a:latin typeface="Ebrima" panose="02000000000000000000" pitchFamily="2" charset="0"/>
                <a:ea typeface="Ebrima" panose="02000000000000000000" pitchFamily="2" charset="0"/>
                <a:cs typeface="Ebrima" panose="02000000000000000000" pitchFamily="2" charset="0"/>
              </a:rPr>
              <a:t> et l’Etat financent 78% des coûts de la mission. </a:t>
            </a:r>
          </a:p>
          <a:p>
            <a:pPr lvl="0">
              <a:buClr>
                <a:srgbClr val="000000"/>
              </a:buClr>
              <a:defRPr/>
            </a:pPr>
            <a:endParaRPr lang="fr-FR" sz="1600" dirty="0">
              <a:solidFill>
                <a:srgbClr val="2E5597"/>
              </a:solidFill>
              <a:latin typeface="Ebrima" panose="02000000000000000000" pitchFamily="2" charset="0"/>
              <a:ea typeface="Ebrima" panose="02000000000000000000" pitchFamily="2" charset="0"/>
              <a:cs typeface="Ebrima" panose="02000000000000000000" pitchFamily="2" charset="0"/>
            </a:endParaRPr>
          </a:p>
          <a:p>
            <a:pPr lvl="0">
              <a:buClr>
                <a:srgbClr val="000000"/>
              </a:buClr>
              <a:defRPr/>
            </a:pPr>
            <a:r>
              <a:rPr lang="fr-FR" sz="1600" b="1" dirty="0">
                <a:solidFill>
                  <a:srgbClr val="ED594F"/>
                </a:solidFill>
                <a:latin typeface="Ebrima" panose="02000000000000000000" pitchFamily="2" charset="0"/>
                <a:ea typeface="Ebrima" panose="02000000000000000000" pitchFamily="2" charset="0"/>
                <a:cs typeface="Ebrima" panose="02000000000000000000" pitchFamily="2" charset="0"/>
              </a:rPr>
              <a:t>Quelles structures peuvent en bénéficier ?</a:t>
            </a:r>
          </a:p>
          <a:p>
            <a:pPr lvl="0">
              <a:buClr>
                <a:srgbClr val="000000"/>
              </a:buClr>
              <a:defRPr/>
            </a:pPr>
            <a:r>
              <a:rPr lang="fr-FR" sz="1600" b="1" dirty="0">
                <a:solidFill>
                  <a:srgbClr val="ED594F"/>
                </a:solidFill>
                <a:latin typeface="Ebrima" panose="02000000000000000000" pitchFamily="2" charset="0"/>
                <a:ea typeface="Ebrima" panose="02000000000000000000" pitchFamily="2" charset="0"/>
                <a:cs typeface="Ebrima" panose="02000000000000000000" pitchFamily="2" charset="0"/>
              </a:rPr>
              <a:t> </a:t>
            </a:r>
          </a:p>
          <a:p>
            <a:pPr lvl="0">
              <a:buClr>
                <a:srgbClr val="000000"/>
              </a:buClr>
              <a:defRPr/>
            </a:pPr>
            <a:r>
              <a:rPr lang="fr-FR" sz="1600" dirty="0">
                <a:solidFill>
                  <a:srgbClr val="2E5597"/>
                </a:solidFill>
                <a:latin typeface="Ebrima" panose="02000000000000000000" pitchFamily="2" charset="0"/>
                <a:ea typeface="Ebrima" panose="02000000000000000000" pitchFamily="2" charset="0"/>
                <a:cs typeface="Ebrima" panose="02000000000000000000" pitchFamily="2" charset="0"/>
              </a:rPr>
              <a:t>Les PME clientes ou non clientes de </a:t>
            </a:r>
            <a:r>
              <a:rPr lang="fr-FR" sz="1600" dirty="0" err="1">
                <a:solidFill>
                  <a:srgbClr val="2E5597"/>
                </a:solidFill>
                <a:latin typeface="Ebrima" panose="02000000000000000000" pitchFamily="2" charset="0"/>
                <a:ea typeface="Ebrima" panose="02000000000000000000" pitchFamily="2" charset="0"/>
                <a:cs typeface="Ebrima" panose="02000000000000000000" pitchFamily="2" charset="0"/>
              </a:rPr>
              <a:t>Bpifrance</a:t>
            </a:r>
            <a:r>
              <a:rPr lang="fr-FR" sz="1600" dirty="0">
                <a:solidFill>
                  <a:srgbClr val="2E5597"/>
                </a:solidFill>
                <a:latin typeface="Ebrima" panose="02000000000000000000" pitchFamily="2" charset="0"/>
                <a:ea typeface="Ebrima" panose="02000000000000000000" pitchFamily="2" charset="0"/>
                <a:cs typeface="Ebrima" panose="02000000000000000000" pitchFamily="2" charset="0"/>
              </a:rPr>
              <a:t>, répondant à la définition européenne, employant au minimum 10 salariés, ou bien ETI clientes ou non de BPIFRANCE. A l’exclusion des entreprises en difficulté. </a:t>
            </a:r>
          </a:p>
          <a:p>
            <a:pPr lvl="0">
              <a:buClr>
                <a:srgbClr val="000000"/>
              </a:buClr>
              <a:defRPr/>
            </a:pPr>
            <a:endParaRPr lang="fr-FR" sz="1600" dirty="0">
              <a:solidFill>
                <a:srgbClr val="2E5597"/>
              </a:solidFill>
              <a:latin typeface="Ebrima" panose="02000000000000000000" pitchFamily="2" charset="0"/>
              <a:ea typeface="Ebrima" panose="02000000000000000000" pitchFamily="2" charset="0"/>
              <a:cs typeface="Ebrima" panose="02000000000000000000" pitchFamily="2" charset="0"/>
            </a:endParaRPr>
          </a:p>
          <a:p>
            <a:pPr lvl="0">
              <a:buClr>
                <a:srgbClr val="000000"/>
              </a:buClr>
              <a:defRPr/>
            </a:pPr>
            <a:r>
              <a:rPr lang="fr-FR" sz="1600" b="1" dirty="0">
                <a:solidFill>
                  <a:srgbClr val="ED594F"/>
                </a:solidFill>
                <a:latin typeface="Ebrima" panose="02000000000000000000" pitchFamily="2" charset="0"/>
                <a:ea typeface="Ebrima" panose="02000000000000000000" pitchFamily="2" charset="0"/>
                <a:cs typeface="Ebrima" panose="02000000000000000000" pitchFamily="2" charset="0"/>
              </a:rPr>
              <a:t>Jusqu’à quand ? </a:t>
            </a:r>
          </a:p>
          <a:p>
            <a:pPr lvl="0">
              <a:buClr>
                <a:srgbClr val="000000"/>
              </a:buClr>
              <a:defRPr/>
            </a:pPr>
            <a:endParaRPr lang="fr-FR" sz="1600" b="1" dirty="0">
              <a:solidFill>
                <a:srgbClr val="ED594F"/>
              </a:solidFill>
              <a:latin typeface="Ebrima" panose="02000000000000000000" pitchFamily="2" charset="0"/>
              <a:ea typeface="Ebrima" panose="02000000000000000000" pitchFamily="2" charset="0"/>
              <a:cs typeface="Ebrima" panose="02000000000000000000" pitchFamily="2" charset="0"/>
            </a:endParaRPr>
          </a:p>
          <a:p>
            <a:pPr lvl="0">
              <a:buClr>
                <a:srgbClr val="000000"/>
              </a:buClr>
              <a:defRPr/>
            </a:pPr>
            <a:r>
              <a:rPr lang="fr-FR" sz="1600" dirty="0">
                <a:solidFill>
                  <a:srgbClr val="2E5597"/>
                </a:solidFill>
                <a:latin typeface="Ebrima" panose="02000000000000000000" pitchFamily="2" charset="0"/>
                <a:ea typeface="Ebrima" panose="02000000000000000000" pitchFamily="2" charset="0"/>
                <a:cs typeface="Ebrima" panose="02000000000000000000" pitchFamily="2" charset="0"/>
              </a:rPr>
              <a:t>Dans la limite des financements disponibles. </a:t>
            </a:r>
          </a:p>
          <a:p>
            <a:pPr lvl="0">
              <a:buClr>
                <a:srgbClr val="000000"/>
              </a:buClr>
              <a:defRPr/>
            </a:pPr>
            <a:endParaRPr lang="fr-FR" sz="1600" dirty="0">
              <a:solidFill>
                <a:srgbClr val="2E5597"/>
              </a:solidFill>
              <a:latin typeface="Ebrima" panose="02000000000000000000" pitchFamily="2" charset="0"/>
              <a:ea typeface="Ebrima" panose="02000000000000000000" pitchFamily="2" charset="0"/>
              <a:cs typeface="Ebrima" panose="02000000000000000000" pitchFamily="2" charset="0"/>
            </a:endParaRPr>
          </a:p>
          <a:p>
            <a:pPr lvl="0">
              <a:buClr>
                <a:srgbClr val="000000"/>
              </a:buClr>
              <a:defRPr/>
            </a:pPr>
            <a:r>
              <a:rPr lang="fr-FR" sz="1600" b="1" dirty="0">
                <a:solidFill>
                  <a:srgbClr val="ED594F"/>
                </a:solidFill>
                <a:latin typeface="Ebrima" panose="02000000000000000000" pitchFamily="2" charset="0"/>
                <a:ea typeface="Ebrima" panose="02000000000000000000" pitchFamily="2" charset="0"/>
                <a:cs typeface="Ebrima" panose="02000000000000000000" pitchFamily="2" charset="0"/>
              </a:rPr>
              <a:t>Quelques mots sur le dispositif </a:t>
            </a:r>
          </a:p>
          <a:p>
            <a:pPr lvl="0">
              <a:buClr>
                <a:srgbClr val="000000"/>
              </a:buClr>
              <a:defRPr/>
            </a:pPr>
            <a:endParaRPr lang="fr-FR" sz="1600" b="1" dirty="0">
              <a:solidFill>
                <a:srgbClr val="ED594F"/>
              </a:solidFill>
              <a:latin typeface="Ebrima" panose="02000000000000000000" pitchFamily="2" charset="0"/>
              <a:ea typeface="Ebrima" panose="02000000000000000000" pitchFamily="2" charset="0"/>
              <a:cs typeface="Ebrima" panose="02000000000000000000" pitchFamily="2" charset="0"/>
            </a:endParaRPr>
          </a:p>
          <a:p>
            <a:pPr lvl="0">
              <a:buClr>
                <a:srgbClr val="000000"/>
              </a:buClr>
              <a:defRPr/>
            </a:pPr>
            <a:r>
              <a:rPr lang="fr-FR" sz="1600" dirty="0">
                <a:solidFill>
                  <a:srgbClr val="2E5597"/>
                </a:solidFill>
                <a:latin typeface="Ebrima" panose="02000000000000000000" pitchFamily="2" charset="0"/>
                <a:ea typeface="Ebrima" panose="02000000000000000000" pitchFamily="2" charset="0"/>
                <a:cs typeface="Ebrima" panose="02000000000000000000" pitchFamily="2" charset="0"/>
              </a:rPr>
              <a:t>Pour gérer les tensions sur la trésorerie, le module Action Cash opéré par le binôme formé d’un Responsable Conseil </a:t>
            </a:r>
            <a:r>
              <a:rPr lang="fr-FR" sz="1600" dirty="0" err="1">
                <a:solidFill>
                  <a:srgbClr val="2E5597"/>
                </a:solidFill>
                <a:latin typeface="Ebrima" panose="02000000000000000000" pitchFamily="2" charset="0"/>
                <a:ea typeface="Ebrima" panose="02000000000000000000" pitchFamily="2" charset="0"/>
                <a:cs typeface="Ebrima" panose="02000000000000000000" pitchFamily="2" charset="0"/>
              </a:rPr>
              <a:t>Bpifrance</a:t>
            </a:r>
            <a:r>
              <a:rPr lang="fr-FR" sz="1600" dirty="0">
                <a:solidFill>
                  <a:srgbClr val="2E5597"/>
                </a:solidFill>
                <a:latin typeface="Ebrima" panose="02000000000000000000" pitchFamily="2" charset="0"/>
                <a:ea typeface="Ebrima" panose="02000000000000000000" pitchFamily="2" charset="0"/>
                <a:cs typeface="Ebrima" panose="02000000000000000000" pitchFamily="2" charset="0"/>
              </a:rPr>
              <a:t> et d’un des consultants indépendants du vivier </a:t>
            </a:r>
            <a:r>
              <a:rPr lang="fr-FR" sz="1600" dirty="0" err="1">
                <a:solidFill>
                  <a:srgbClr val="2E5597"/>
                </a:solidFill>
                <a:latin typeface="Ebrima" panose="02000000000000000000" pitchFamily="2" charset="0"/>
                <a:ea typeface="Ebrima" panose="02000000000000000000" pitchFamily="2" charset="0"/>
                <a:cs typeface="Ebrima" panose="02000000000000000000" pitchFamily="2" charset="0"/>
              </a:rPr>
              <a:t>Bpifrance</a:t>
            </a:r>
            <a:r>
              <a:rPr lang="fr-FR" sz="1600" dirty="0">
                <a:solidFill>
                  <a:srgbClr val="2E5597"/>
                </a:solidFill>
                <a:latin typeface="Ebrima" panose="02000000000000000000" pitchFamily="2" charset="0"/>
                <a:ea typeface="Ebrima" panose="02000000000000000000" pitchFamily="2" charset="0"/>
                <a:cs typeface="Ebrima" panose="02000000000000000000" pitchFamily="2" charset="0"/>
              </a:rPr>
              <a:t>, permet de cartographier immédiatement des solutions pour la reconstituer.</a:t>
            </a:r>
          </a:p>
        </p:txBody>
      </p:sp>
      <p:pic>
        <p:nvPicPr>
          <p:cNvPr id="35" name="Image 34">
            <a:extLst>
              <a:ext uri="{FF2B5EF4-FFF2-40B4-BE49-F238E27FC236}">
                <a16:creationId xmlns:a16="http://schemas.microsoft.com/office/drawing/2014/main" id="{5044FA25-0CB8-2D4D-A899-659FE4E2D762}"/>
              </a:ext>
            </a:extLst>
          </p:cNvPr>
          <p:cNvPicPr>
            <a:picLocks noChangeAspect="1"/>
          </p:cNvPicPr>
          <p:nvPr/>
        </p:nvPicPr>
        <p:blipFill>
          <a:blip r:embed="rId3"/>
          <a:stretch>
            <a:fillRect/>
          </a:stretch>
        </p:blipFill>
        <p:spPr>
          <a:xfrm>
            <a:off x="688769" y="1488127"/>
            <a:ext cx="381000" cy="342900"/>
          </a:xfrm>
          <a:prstGeom prst="rect">
            <a:avLst/>
          </a:prstGeom>
        </p:spPr>
      </p:pic>
      <p:pic>
        <p:nvPicPr>
          <p:cNvPr id="36" name="Image 35">
            <a:extLst>
              <a:ext uri="{FF2B5EF4-FFF2-40B4-BE49-F238E27FC236}">
                <a16:creationId xmlns:a16="http://schemas.microsoft.com/office/drawing/2014/main" id="{55F4471A-DEC0-3145-ACEE-6BE9969CEB2D}"/>
              </a:ext>
            </a:extLst>
          </p:cNvPr>
          <p:cNvPicPr>
            <a:picLocks noChangeAspect="1"/>
          </p:cNvPicPr>
          <p:nvPr/>
        </p:nvPicPr>
        <p:blipFill>
          <a:blip r:embed="rId3"/>
          <a:stretch>
            <a:fillRect/>
          </a:stretch>
        </p:blipFill>
        <p:spPr>
          <a:xfrm>
            <a:off x="702204" y="2481777"/>
            <a:ext cx="381000" cy="342900"/>
          </a:xfrm>
          <a:prstGeom prst="rect">
            <a:avLst/>
          </a:prstGeom>
        </p:spPr>
      </p:pic>
      <p:pic>
        <p:nvPicPr>
          <p:cNvPr id="37" name="Image 36">
            <a:extLst>
              <a:ext uri="{FF2B5EF4-FFF2-40B4-BE49-F238E27FC236}">
                <a16:creationId xmlns:a16="http://schemas.microsoft.com/office/drawing/2014/main" id="{F0BD678A-E99A-B449-AF26-630EFDCC217C}"/>
              </a:ext>
            </a:extLst>
          </p:cNvPr>
          <p:cNvPicPr>
            <a:picLocks noChangeAspect="1"/>
          </p:cNvPicPr>
          <p:nvPr/>
        </p:nvPicPr>
        <p:blipFill>
          <a:blip r:embed="rId3"/>
          <a:stretch>
            <a:fillRect/>
          </a:stretch>
        </p:blipFill>
        <p:spPr>
          <a:xfrm>
            <a:off x="688768" y="4617289"/>
            <a:ext cx="381000" cy="342900"/>
          </a:xfrm>
          <a:prstGeom prst="rect">
            <a:avLst/>
          </a:prstGeom>
        </p:spPr>
      </p:pic>
      <p:pic>
        <p:nvPicPr>
          <p:cNvPr id="16" name="Image 15">
            <a:extLst>
              <a:ext uri="{FF2B5EF4-FFF2-40B4-BE49-F238E27FC236}">
                <a16:creationId xmlns:a16="http://schemas.microsoft.com/office/drawing/2014/main" id="{2AA37C9F-C19A-2F4D-802F-FD709CC47AEE}"/>
              </a:ext>
            </a:extLst>
          </p:cNvPr>
          <p:cNvPicPr>
            <a:picLocks noChangeAspect="1"/>
          </p:cNvPicPr>
          <p:nvPr/>
        </p:nvPicPr>
        <p:blipFill>
          <a:blip r:embed="rId3"/>
          <a:stretch>
            <a:fillRect/>
          </a:stretch>
        </p:blipFill>
        <p:spPr>
          <a:xfrm>
            <a:off x="707275" y="3676113"/>
            <a:ext cx="381000" cy="342900"/>
          </a:xfrm>
          <a:prstGeom prst="rect">
            <a:avLst/>
          </a:prstGeom>
        </p:spPr>
      </p:pic>
    </p:spTree>
    <p:extLst>
      <p:ext uri="{BB962C8B-B14F-4D97-AF65-F5344CB8AC3E}">
        <p14:creationId xmlns:p14="http://schemas.microsoft.com/office/powerpoint/2010/main" val="27717804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Forme libre 27">
            <a:extLst>
              <a:ext uri="{FF2B5EF4-FFF2-40B4-BE49-F238E27FC236}">
                <a16:creationId xmlns:a16="http://schemas.microsoft.com/office/drawing/2014/main" id="{08C7F06A-3CC8-0C4B-8E73-DC0D56168B52}"/>
              </a:ext>
            </a:extLst>
          </p:cNvPr>
          <p:cNvSpPr/>
          <p:nvPr/>
        </p:nvSpPr>
        <p:spPr>
          <a:xfrm>
            <a:off x="7821881" y="-95003"/>
            <a:ext cx="4528457" cy="1425039"/>
          </a:xfrm>
          <a:custGeom>
            <a:avLst/>
            <a:gdLst>
              <a:gd name="connsiteX0" fmla="*/ 4358244 w 4370119"/>
              <a:gd name="connsiteY0" fmla="*/ 0 h 1330036"/>
              <a:gd name="connsiteX1" fmla="*/ 0 w 4370119"/>
              <a:gd name="connsiteY1" fmla="*/ 23751 h 1330036"/>
              <a:gd name="connsiteX2" fmla="*/ 1318161 w 4370119"/>
              <a:gd name="connsiteY2" fmla="*/ 1056904 h 1330036"/>
              <a:gd name="connsiteX3" fmla="*/ 4370119 w 4370119"/>
              <a:gd name="connsiteY3" fmla="*/ 1330036 h 1330036"/>
              <a:gd name="connsiteX4" fmla="*/ 4358244 w 4370119"/>
              <a:gd name="connsiteY4" fmla="*/ 0 h 1330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70119" h="1330036">
                <a:moveTo>
                  <a:pt x="4358244" y="0"/>
                </a:moveTo>
                <a:lnTo>
                  <a:pt x="0" y="23751"/>
                </a:lnTo>
                <a:lnTo>
                  <a:pt x="1318161" y="1056904"/>
                </a:lnTo>
                <a:lnTo>
                  <a:pt x="4370119" y="1330036"/>
                </a:lnTo>
                <a:lnTo>
                  <a:pt x="4358244" y="0"/>
                </a:lnTo>
                <a:close/>
              </a:path>
            </a:pathLst>
          </a:custGeom>
          <a:solidFill>
            <a:srgbClr val="C7C8CC"/>
          </a:solidFill>
          <a:ln>
            <a:solidFill>
              <a:srgbClr val="C7C8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Forme libre 20">
            <a:extLst>
              <a:ext uri="{FF2B5EF4-FFF2-40B4-BE49-F238E27FC236}">
                <a16:creationId xmlns:a16="http://schemas.microsoft.com/office/drawing/2014/main" id="{2DB3ADE2-A3D9-404F-952D-E6305430DCAC}"/>
              </a:ext>
            </a:extLst>
          </p:cNvPr>
          <p:cNvSpPr/>
          <p:nvPr/>
        </p:nvSpPr>
        <p:spPr>
          <a:xfrm>
            <a:off x="10272156" y="6044540"/>
            <a:ext cx="1919844" cy="813460"/>
          </a:xfrm>
          <a:custGeom>
            <a:avLst/>
            <a:gdLst>
              <a:gd name="connsiteX0" fmla="*/ 1567543 w 1567543"/>
              <a:gd name="connsiteY0" fmla="*/ 0 h 1033153"/>
              <a:gd name="connsiteX1" fmla="*/ 1567543 w 1567543"/>
              <a:gd name="connsiteY1" fmla="*/ 1033153 h 1033153"/>
              <a:gd name="connsiteX2" fmla="*/ 0 w 1567543"/>
              <a:gd name="connsiteY2" fmla="*/ 1033153 h 1033153"/>
              <a:gd name="connsiteX3" fmla="*/ 1567543 w 1567543"/>
              <a:gd name="connsiteY3" fmla="*/ 0 h 1033153"/>
            </a:gdLst>
            <a:ahLst/>
            <a:cxnLst>
              <a:cxn ang="0">
                <a:pos x="connsiteX0" y="connsiteY0"/>
              </a:cxn>
              <a:cxn ang="0">
                <a:pos x="connsiteX1" y="connsiteY1"/>
              </a:cxn>
              <a:cxn ang="0">
                <a:pos x="connsiteX2" y="connsiteY2"/>
              </a:cxn>
              <a:cxn ang="0">
                <a:pos x="connsiteX3" y="connsiteY3"/>
              </a:cxn>
            </a:cxnLst>
            <a:rect l="l" t="t" r="r" b="b"/>
            <a:pathLst>
              <a:path w="1567543" h="1033153">
                <a:moveTo>
                  <a:pt x="1567543" y="0"/>
                </a:moveTo>
                <a:lnTo>
                  <a:pt x="1567543" y="1033153"/>
                </a:lnTo>
                <a:lnTo>
                  <a:pt x="0" y="1033153"/>
                </a:lnTo>
                <a:lnTo>
                  <a:pt x="1567543" y="0"/>
                </a:lnTo>
                <a:close/>
              </a:path>
            </a:pathLst>
          </a:custGeom>
          <a:solidFill>
            <a:srgbClr val="ED594F"/>
          </a:solidFill>
          <a:ln>
            <a:solidFill>
              <a:srgbClr val="ED59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Espace réservé du numéro de diapositive 2">
            <a:extLst>
              <a:ext uri="{FF2B5EF4-FFF2-40B4-BE49-F238E27FC236}">
                <a16:creationId xmlns:a16="http://schemas.microsoft.com/office/drawing/2014/main" id="{BAE79587-BC76-2A49-8313-86A5A4AEF868}"/>
              </a:ext>
            </a:extLst>
          </p:cNvPr>
          <p:cNvSpPr>
            <a:spLocks noGrp="1"/>
          </p:cNvSpPr>
          <p:nvPr>
            <p:ph type="sldNum" sz="quarter" idx="12"/>
          </p:nvPr>
        </p:nvSpPr>
        <p:spPr>
          <a:xfrm>
            <a:off x="11491786" y="6364815"/>
            <a:ext cx="618189" cy="432000"/>
          </a:xfrm>
        </p:spPr>
        <p:txBody>
          <a:bodyPr/>
          <a:lstStyle/>
          <a:p>
            <a:fld id="{78594CEA-2AE0-F744-94E1-49160002DAE5}" type="slidenum">
              <a:rPr lang="fr-FR" smtClean="0"/>
              <a:pPr/>
              <a:t>8</a:t>
            </a:fld>
            <a:endParaRPr lang="fr-FR" dirty="0"/>
          </a:p>
        </p:txBody>
      </p:sp>
      <p:sp>
        <p:nvSpPr>
          <p:cNvPr id="5" name="Espace réservé du contenu 3">
            <a:extLst>
              <a:ext uri="{FF2B5EF4-FFF2-40B4-BE49-F238E27FC236}">
                <a16:creationId xmlns:a16="http://schemas.microsoft.com/office/drawing/2014/main" id="{B75138AC-211A-674E-A378-ADBEA8BCBD5E}"/>
              </a:ext>
            </a:extLst>
          </p:cNvPr>
          <p:cNvSpPr txBox="1">
            <a:spLocks/>
          </p:cNvSpPr>
          <p:nvPr/>
        </p:nvSpPr>
        <p:spPr>
          <a:xfrm>
            <a:off x="452521" y="1116359"/>
            <a:ext cx="10784831" cy="5125414"/>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fr-FR"/>
              <a:t> </a:t>
            </a:r>
            <a:endParaRPr lang="fr-FR" dirty="0"/>
          </a:p>
        </p:txBody>
      </p:sp>
      <p:sp>
        <p:nvSpPr>
          <p:cNvPr id="6" name="Titre 1">
            <a:extLst>
              <a:ext uri="{FF2B5EF4-FFF2-40B4-BE49-F238E27FC236}">
                <a16:creationId xmlns:a16="http://schemas.microsoft.com/office/drawing/2014/main" id="{CFFA8DFD-8153-7848-9451-EF95FF8CC755}"/>
              </a:ext>
            </a:extLst>
          </p:cNvPr>
          <p:cNvSpPr txBox="1">
            <a:spLocks/>
          </p:cNvSpPr>
          <p:nvPr/>
        </p:nvSpPr>
        <p:spPr>
          <a:xfrm>
            <a:off x="479425" y="177059"/>
            <a:ext cx="10855800" cy="2642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lang="fr-FR" sz="1600" b="0" i="1" kern="1200" spc="300" smtClean="0">
                <a:solidFill>
                  <a:schemeClr val="bg1">
                    <a:lumMod val="50000"/>
                  </a:schemeClr>
                </a:solidFill>
                <a:latin typeface="+mj-lt"/>
                <a:ea typeface="MingLiU-ExtB"/>
                <a:cs typeface="+mj-cs"/>
              </a:defRPr>
            </a:lvl1pPr>
          </a:lstStyle>
          <a:p>
            <a:r>
              <a:rPr lang="fr-FR" dirty="0"/>
              <a:t>FIT in NETWORK ® &amp; 3E Services – Dossier d’information</a:t>
            </a:r>
          </a:p>
        </p:txBody>
      </p:sp>
      <p:sp>
        <p:nvSpPr>
          <p:cNvPr id="7" name="Rectangle 6">
            <a:extLst>
              <a:ext uri="{FF2B5EF4-FFF2-40B4-BE49-F238E27FC236}">
                <a16:creationId xmlns:a16="http://schemas.microsoft.com/office/drawing/2014/main" id="{A1D21F2E-8AD7-BF4E-9238-0B6EF042F2CD}"/>
              </a:ext>
            </a:extLst>
          </p:cNvPr>
          <p:cNvSpPr/>
          <p:nvPr/>
        </p:nvSpPr>
        <p:spPr>
          <a:xfrm>
            <a:off x="2873830" y="6453188"/>
            <a:ext cx="6004000" cy="1732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chemeClr val="bg1">
                    <a:lumMod val="75000"/>
                  </a:schemeClr>
                </a:solidFill>
              </a:rPr>
              <a:t>FIT in NETWORK® - Comment booster ses investissement pendant la crise covid-19?</a:t>
            </a:r>
          </a:p>
        </p:txBody>
      </p:sp>
      <p:cxnSp>
        <p:nvCxnSpPr>
          <p:cNvPr id="23" name="Connecteur droit 22">
            <a:extLst>
              <a:ext uri="{FF2B5EF4-FFF2-40B4-BE49-F238E27FC236}">
                <a16:creationId xmlns:a16="http://schemas.microsoft.com/office/drawing/2014/main" id="{71E87992-CACD-B349-98CF-C9A644646133}"/>
              </a:ext>
            </a:extLst>
          </p:cNvPr>
          <p:cNvCxnSpPr>
            <a:cxnSpLocks/>
          </p:cNvCxnSpPr>
          <p:nvPr/>
        </p:nvCxnSpPr>
        <p:spPr>
          <a:xfrm>
            <a:off x="771897" y="6305797"/>
            <a:ext cx="9535885" cy="0"/>
          </a:xfrm>
          <a:prstGeom prst="line">
            <a:avLst/>
          </a:prstGeom>
          <a:ln>
            <a:solidFill>
              <a:srgbClr val="ED594F"/>
            </a:solidFill>
          </a:ln>
        </p:spPr>
        <p:style>
          <a:lnRef idx="1">
            <a:schemeClr val="accent1"/>
          </a:lnRef>
          <a:fillRef idx="0">
            <a:schemeClr val="accent1"/>
          </a:fillRef>
          <a:effectRef idx="0">
            <a:schemeClr val="accent1"/>
          </a:effectRef>
          <a:fontRef idx="minor">
            <a:schemeClr val="tx1"/>
          </a:fontRef>
        </p:style>
      </p:cxnSp>
      <p:cxnSp>
        <p:nvCxnSpPr>
          <p:cNvPr id="25" name="Connecteur droit 24">
            <a:extLst>
              <a:ext uri="{FF2B5EF4-FFF2-40B4-BE49-F238E27FC236}">
                <a16:creationId xmlns:a16="http://schemas.microsoft.com/office/drawing/2014/main" id="{BA42322E-622A-B842-ACDC-3901418E18B8}"/>
              </a:ext>
            </a:extLst>
          </p:cNvPr>
          <p:cNvCxnSpPr>
            <a:cxnSpLocks/>
          </p:cNvCxnSpPr>
          <p:nvPr/>
        </p:nvCxnSpPr>
        <p:spPr>
          <a:xfrm>
            <a:off x="767408" y="476672"/>
            <a:ext cx="9535885" cy="0"/>
          </a:xfrm>
          <a:prstGeom prst="line">
            <a:avLst/>
          </a:prstGeom>
          <a:ln>
            <a:solidFill>
              <a:srgbClr val="ED594F"/>
            </a:solidFill>
          </a:ln>
        </p:spPr>
        <p:style>
          <a:lnRef idx="1">
            <a:schemeClr val="accent1"/>
          </a:lnRef>
          <a:fillRef idx="0">
            <a:schemeClr val="accent1"/>
          </a:fillRef>
          <a:effectRef idx="0">
            <a:schemeClr val="accent1"/>
          </a:effectRef>
          <a:fontRef idx="minor">
            <a:schemeClr val="tx1"/>
          </a:fontRef>
        </p:style>
      </p:cxnSp>
      <p:pic>
        <p:nvPicPr>
          <p:cNvPr id="29" name="Image 28" descr="Une image contenant extérieur, signe, assis, poteau&#10;&#10;Description générée automatiquement">
            <a:extLst>
              <a:ext uri="{FF2B5EF4-FFF2-40B4-BE49-F238E27FC236}">
                <a16:creationId xmlns:a16="http://schemas.microsoft.com/office/drawing/2014/main" id="{107BDD7D-54D8-5942-B078-EDAAF66D39AD}"/>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903741" y="0"/>
            <a:ext cx="924102" cy="924102"/>
          </a:xfrm>
          <a:prstGeom prst="rect">
            <a:avLst/>
          </a:prstGeom>
        </p:spPr>
      </p:pic>
      <p:sp>
        <p:nvSpPr>
          <p:cNvPr id="31" name="ZoneTexte 30">
            <a:extLst>
              <a:ext uri="{FF2B5EF4-FFF2-40B4-BE49-F238E27FC236}">
                <a16:creationId xmlns:a16="http://schemas.microsoft.com/office/drawing/2014/main" id="{0C36E7B3-5969-C945-8113-2ECD0F3ADC28}"/>
              </a:ext>
            </a:extLst>
          </p:cNvPr>
          <p:cNvSpPr txBox="1"/>
          <p:nvPr/>
        </p:nvSpPr>
        <p:spPr>
          <a:xfrm>
            <a:off x="1543793" y="510620"/>
            <a:ext cx="9530588" cy="646331"/>
          </a:xfrm>
          <a:prstGeom prst="rect">
            <a:avLst/>
          </a:prstGeom>
          <a:noFill/>
        </p:spPr>
        <p:txBody>
          <a:bodyPr wrap="square" rtlCol="0">
            <a:spAutoFit/>
          </a:bodyPr>
          <a:lstStyle/>
          <a:p>
            <a:pPr algn="ctr"/>
            <a:r>
              <a:rPr lang="fr-FR" b="1" dirty="0">
                <a:solidFill>
                  <a:srgbClr val="ED594F"/>
                </a:solidFill>
                <a:latin typeface="Helvetica" pitchFamily="2" charset="0"/>
              </a:rPr>
              <a:t>L’AIDE AU CONSEIL : ACCOMPAGNEMENTS </a:t>
            </a:r>
          </a:p>
          <a:p>
            <a:pPr algn="ctr"/>
            <a:r>
              <a:rPr lang="fr-FR" b="1" dirty="0">
                <a:solidFill>
                  <a:srgbClr val="ED594F"/>
                </a:solidFill>
                <a:latin typeface="Helvetica" pitchFamily="2" charset="0"/>
              </a:rPr>
              <a:t>VERS L’INDUSTRIE DU FUTUR</a:t>
            </a:r>
          </a:p>
        </p:txBody>
      </p:sp>
      <p:sp>
        <p:nvSpPr>
          <p:cNvPr id="32" name="Rectangle 31">
            <a:extLst>
              <a:ext uri="{FF2B5EF4-FFF2-40B4-BE49-F238E27FC236}">
                <a16:creationId xmlns:a16="http://schemas.microsoft.com/office/drawing/2014/main" id="{6560A4BD-CF7A-F340-8588-A413441CBED9}"/>
              </a:ext>
            </a:extLst>
          </p:cNvPr>
          <p:cNvSpPr/>
          <p:nvPr/>
        </p:nvSpPr>
        <p:spPr>
          <a:xfrm>
            <a:off x="1112322" y="1341912"/>
            <a:ext cx="10917382" cy="4924425"/>
          </a:xfrm>
          <a:prstGeom prst="rect">
            <a:avLst/>
          </a:prstGeom>
        </p:spPr>
        <p:txBody>
          <a:bodyPr wrap="square">
            <a:spAutoFit/>
          </a:bodyPr>
          <a:lstStyle/>
          <a:p>
            <a:pPr lvl="0">
              <a:buClr>
                <a:srgbClr val="000000"/>
              </a:buClr>
              <a:defRPr/>
            </a:pPr>
            <a:r>
              <a:rPr lang="fr-FR" sz="1600" b="1" dirty="0">
                <a:solidFill>
                  <a:srgbClr val="ED594F"/>
                </a:solidFill>
                <a:latin typeface="Ebrima" panose="02000000000000000000" pitchFamily="2" charset="0"/>
                <a:ea typeface="Ebrima" panose="02000000000000000000" pitchFamily="2" charset="0"/>
                <a:cs typeface="Ebrima" panose="02000000000000000000" pitchFamily="2" charset="0"/>
              </a:rPr>
              <a:t>Quel type d’aide ?</a:t>
            </a:r>
          </a:p>
          <a:p>
            <a:pPr lvl="0">
              <a:buClr>
                <a:srgbClr val="000000"/>
              </a:buClr>
              <a:defRPr/>
            </a:pPr>
            <a:r>
              <a:rPr lang="fr-FR" sz="1600" dirty="0">
                <a:solidFill>
                  <a:srgbClr val="2E5597"/>
                </a:solidFill>
                <a:latin typeface="Ebrima" panose="02000000000000000000" pitchFamily="2" charset="0"/>
                <a:ea typeface="Ebrima" panose="02000000000000000000" pitchFamily="2" charset="0"/>
                <a:cs typeface="Ebrima" panose="02000000000000000000" pitchFamily="2" charset="0"/>
              </a:rPr>
              <a:t>Subvention  </a:t>
            </a:r>
          </a:p>
          <a:p>
            <a:pPr algn="just"/>
            <a:endParaRPr lang="fr-FR" sz="1600" b="1" u="none" strike="noStrike" baseline="0" dirty="0">
              <a:solidFill>
                <a:srgbClr val="ED594F"/>
              </a:solidFill>
              <a:latin typeface="Ebrima" panose="02000000000000000000" pitchFamily="2" charset="0"/>
              <a:ea typeface="Ebrima" panose="02000000000000000000" pitchFamily="2" charset="0"/>
              <a:cs typeface="Ebrima" panose="02000000000000000000" pitchFamily="2" charset="0"/>
            </a:endParaRPr>
          </a:p>
          <a:p>
            <a:pPr algn="just"/>
            <a:r>
              <a:rPr lang="fr-FR" sz="1600" b="1" u="none" strike="noStrike" baseline="0" dirty="0">
                <a:solidFill>
                  <a:srgbClr val="ED594F"/>
                </a:solidFill>
                <a:latin typeface="Ebrima" panose="02000000000000000000" pitchFamily="2" charset="0"/>
                <a:ea typeface="Ebrima" panose="02000000000000000000" pitchFamily="2" charset="0"/>
                <a:cs typeface="Ebrima" panose="02000000000000000000" pitchFamily="2" charset="0"/>
              </a:rPr>
              <a:t>Quel est le montant de l’aide ? </a:t>
            </a:r>
          </a:p>
          <a:p>
            <a:pPr algn="just"/>
            <a:r>
              <a:rPr lang="fr-FR" sz="1600" u="none" strike="noStrike" baseline="0" dirty="0">
                <a:solidFill>
                  <a:srgbClr val="2E5597"/>
                </a:solidFill>
                <a:latin typeface="Ebrima" panose="02000000000000000000" pitchFamily="2" charset="0"/>
                <a:ea typeface="Ebrima" panose="02000000000000000000" pitchFamily="2" charset="0"/>
                <a:cs typeface="Ebrima" panose="02000000000000000000" pitchFamily="2" charset="0"/>
              </a:rPr>
              <a:t>Variable selon la région : de 50% à 100% du coût d’une prestation de conseil « transformation vers l’industrie du futur » (5 jours minimum). </a:t>
            </a:r>
          </a:p>
          <a:p>
            <a:pPr algn="just"/>
            <a:endParaRPr lang="fr-FR" sz="1600" b="1" u="none" strike="noStrike" baseline="0" dirty="0">
              <a:solidFill>
                <a:srgbClr val="ED594F"/>
              </a:solidFill>
              <a:latin typeface="Ebrima" panose="02000000000000000000" pitchFamily="2" charset="0"/>
              <a:ea typeface="Ebrima" panose="02000000000000000000" pitchFamily="2" charset="0"/>
              <a:cs typeface="Ebrima" panose="02000000000000000000" pitchFamily="2" charset="0"/>
            </a:endParaRPr>
          </a:p>
          <a:p>
            <a:pPr algn="just"/>
            <a:r>
              <a:rPr lang="fr-FR" sz="1600" b="1" u="none" strike="noStrike" baseline="0" dirty="0">
                <a:solidFill>
                  <a:srgbClr val="ED594F"/>
                </a:solidFill>
                <a:latin typeface="Ebrima" panose="02000000000000000000" pitchFamily="2" charset="0"/>
                <a:ea typeface="Ebrima" panose="02000000000000000000" pitchFamily="2" charset="0"/>
                <a:cs typeface="Ebrima" panose="02000000000000000000" pitchFamily="2" charset="0"/>
              </a:rPr>
              <a:t>Quelles structures peuvent en bénéficier ? </a:t>
            </a:r>
          </a:p>
          <a:p>
            <a:pPr algn="just"/>
            <a:r>
              <a:rPr lang="fr-FR" sz="1600" u="none" strike="noStrike" baseline="0" dirty="0">
                <a:solidFill>
                  <a:srgbClr val="2E5597"/>
                </a:solidFill>
                <a:latin typeface="Ebrima" panose="02000000000000000000" pitchFamily="2" charset="0"/>
                <a:ea typeface="Ebrima" panose="02000000000000000000" pitchFamily="2" charset="0"/>
                <a:cs typeface="Ebrima" panose="02000000000000000000" pitchFamily="2" charset="0"/>
              </a:rPr>
              <a:t>Les PME et ETI de tous les secteurs industriels. </a:t>
            </a:r>
          </a:p>
          <a:p>
            <a:pPr algn="just"/>
            <a:endParaRPr lang="fr-FR" sz="1600" b="1" u="none" strike="noStrike" baseline="0" dirty="0">
              <a:solidFill>
                <a:srgbClr val="ED594F"/>
              </a:solidFill>
              <a:latin typeface="Ebrima" panose="02000000000000000000" pitchFamily="2" charset="0"/>
              <a:ea typeface="Ebrima" panose="02000000000000000000" pitchFamily="2" charset="0"/>
              <a:cs typeface="Ebrima" panose="02000000000000000000" pitchFamily="2" charset="0"/>
            </a:endParaRPr>
          </a:p>
          <a:p>
            <a:pPr algn="just"/>
            <a:r>
              <a:rPr lang="fr-FR" sz="1600" b="1" u="none" strike="noStrike" baseline="0" dirty="0">
                <a:solidFill>
                  <a:srgbClr val="ED594F"/>
                </a:solidFill>
                <a:latin typeface="Ebrima" panose="02000000000000000000" pitchFamily="2" charset="0"/>
                <a:ea typeface="Ebrima" panose="02000000000000000000" pitchFamily="2" charset="0"/>
                <a:cs typeface="Ebrima" panose="02000000000000000000" pitchFamily="2" charset="0"/>
              </a:rPr>
              <a:t>Jusqu’à quand ? </a:t>
            </a:r>
          </a:p>
          <a:p>
            <a:pPr algn="just"/>
            <a:r>
              <a:rPr lang="fr-FR" sz="1600" dirty="0">
                <a:solidFill>
                  <a:srgbClr val="2E5597"/>
                </a:solidFill>
                <a:latin typeface="Ebrima" panose="02000000000000000000" pitchFamily="2" charset="0"/>
                <a:ea typeface="Ebrima" panose="02000000000000000000" pitchFamily="2" charset="0"/>
                <a:cs typeface="Ebrima" panose="02000000000000000000" pitchFamily="2" charset="0"/>
              </a:rPr>
              <a:t>J</a:t>
            </a:r>
            <a:r>
              <a:rPr lang="fr-FR" sz="1600" u="none" strike="noStrike" baseline="0" dirty="0">
                <a:solidFill>
                  <a:srgbClr val="2E5597"/>
                </a:solidFill>
                <a:latin typeface="Ebrima" panose="02000000000000000000" pitchFamily="2" charset="0"/>
                <a:ea typeface="Ebrima" panose="02000000000000000000" pitchFamily="2" charset="0"/>
                <a:cs typeface="Ebrima" panose="02000000000000000000" pitchFamily="2" charset="0"/>
              </a:rPr>
              <a:t>usqu’au 31 décembre 2022. </a:t>
            </a:r>
          </a:p>
          <a:p>
            <a:pPr algn="just"/>
            <a:endParaRPr lang="fr-FR" sz="1600" b="1" u="none" strike="noStrike" baseline="0" dirty="0">
              <a:solidFill>
                <a:srgbClr val="ED594F"/>
              </a:solidFill>
              <a:latin typeface="Ebrima" panose="02000000000000000000" pitchFamily="2" charset="0"/>
              <a:ea typeface="Ebrima" panose="02000000000000000000" pitchFamily="2" charset="0"/>
              <a:cs typeface="Ebrima" panose="02000000000000000000" pitchFamily="2" charset="0"/>
            </a:endParaRPr>
          </a:p>
          <a:p>
            <a:pPr algn="just"/>
            <a:r>
              <a:rPr lang="fr-FR" sz="1600" b="1" u="none" strike="noStrike" baseline="0" dirty="0">
                <a:solidFill>
                  <a:srgbClr val="ED594F"/>
                </a:solidFill>
                <a:latin typeface="Ebrima" panose="02000000000000000000" pitchFamily="2" charset="0"/>
                <a:ea typeface="Ebrima" panose="02000000000000000000" pitchFamily="2" charset="0"/>
                <a:cs typeface="Ebrima" panose="02000000000000000000" pitchFamily="2" charset="0"/>
              </a:rPr>
              <a:t>Quelques mots sur le dispositif </a:t>
            </a:r>
          </a:p>
          <a:p>
            <a:pPr algn="just"/>
            <a:r>
              <a:rPr lang="fr-FR" sz="1500" u="none" strike="noStrike" baseline="0" dirty="0">
                <a:solidFill>
                  <a:srgbClr val="2E5597"/>
                </a:solidFill>
                <a:latin typeface="Ebrima" panose="02000000000000000000" pitchFamily="2" charset="0"/>
                <a:ea typeface="Ebrima" panose="02000000000000000000" pitchFamily="2" charset="0"/>
                <a:cs typeface="Ebrima" panose="02000000000000000000" pitchFamily="2" charset="0"/>
              </a:rPr>
              <a:t>En 2018, le gouvernement a lancé un plan d’action pour accélérer l’adoption des nouvelles technologies (robotique, réalité virtuelle ou augmentée, réseaux de capteurs et logiciels, traitement des données, contrôle non destructif…) dans les PME et ETI industrielles, dont un des volets, doté de 80M€, consiste à cofinancer les programmes d’aide au conseil       « transformation vers l’industrie du futur », mis en place par les Conseils régionaux. Ces programmes varient d’une région à l’autre, mais ils comportent en général un diagnostic de la situation de l’entreprise aboutissant à une feuille de route, suivi d’un accompagnement à la mise en œuvre d’une ou plusieurs actions de transformation par l’intervention de consultants spécialisés. </a:t>
            </a:r>
            <a:endParaRPr lang="fr-FR" sz="1500" dirty="0">
              <a:solidFill>
                <a:srgbClr val="2E5597"/>
              </a:solidFill>
              <a:latin typeface="Ebrima" panose="02000000000000000000" pitchFamily="2" charset="0"/>
              <a:ea typeface="Ebrima" panose="02000000000000000000" pitchFamily="2" charset="0"/>
              <a:cs typeface="Ebrima" panose="02000000000000000000" pitchFamily="2" charset="0"/>
            </a:endParaRPr>
          </a:p>
        </p:txBody>
      </p:sp>
      <p:pic>
        <p:nvPicPr>
          <p:cNvPr id="35" name="Image 34">
            <a:extLst>
              <a:ext uri="{FF2B5EF4-FFF2-40B4-BE49-F238E27FC236}">
                <a16:creationId xmlns:a16="http://schemas.microsoft.com/office/drawing/2014/main" id="{5044FA25-0CB8-2D4D-A899-659FE4E2D762}"/>
              </a:ext>
            </a:extLst>
          </p:cNvPr>
          <p:cNvPicPr>
            <a:picLocks noChangeAspect="1"/>
          </p:cNvPicPr>
          <p:nvPr/>
        </p:nvPicPr>
        <p:blipFill>
          <a:blip r:embed="rId3"/>
          <a:stretch>
            <a:fillRect/>
          </a:stretch>
        </p:blipFill>
        <p:spPr>
          <a:xfrm>
            <a:off x="688769" y="1488127"/>
            <a:ext cx="381000" cy="342900"/>
          </a:xfrm>
          <a:prstGeom prst="rect">
            <a:avLst/>
          </a:prstGeom>
        </p:spPr>
      </p:pic>
      <p:pic>
        <p:nvPicPr>
          <p:cNvPr id="36" name="Image 35">
            <a:extLst>
              <a:ext uri="{FF2B5EF4-FFF2-40B4-BE49-F238E27FC236}">
                <a16:creationId xmlns:a16="http://schemas.microsoft.com/office/drawing/2014/main" id="{55F4471A-DEC0-3145-ACEE-6BE9969CEB2D}"/>
              </a:ext>
            </a:extLst>
          </p:cNvPr>
          <p:cNvPicPr>
            <a:picLocks noChangeAspect="1"/>
          </p:cNvPicPr>
          <p:nvPr/>
        </p:nvPicPr>
        <p:blipFill>
          <a:blip r:embed="rId3"/>
          <a:stretch>
            <a:fillRect/>
          </a:stretch>
        </p:blipFill>
        <p:spPr>
          <a:xfrm>
            <a:off x="695325" y="2256147"/>
            <a:ext cx="381000" cy="342900"/>
          </a:xfrm>
          <a:prstGeom prst="rect">
            <a:avLst/>
          </a:prstGeom>
        </p:spPr>
      </p:pic>
      <p:pic>
        <p:nvPicPr>
          <p:cNvPr id="37" name="Image 36">
            <a:extLst>
              <a:ext uri="{FF2B5EF4-FFF2-40B4-BE49-F238E27FC236}">
                <a16:creationId xmlns:a16="http://schemas.microsoft.com/office/drawing/2014/main" id="{F0BD678A-E99A-B449-AF26-630EFDCC217C}"/>
              </a:ext>
            </a:extLst>
          </p:cNvPr>
          <p:cNvPicPr>
            <a:picLocks noChangeAspect="1"/>
          </p:cNvPicPr>
          <p:nvPr/>
        </p:nvPicPr>
        <p:blipFill>
          <a:blip r:embed="rId3"/>
          <a:stretch>
            <a:fillRect/>
          </a:stretch>
        </p:blipFill>
        <p:spPr>
          <a:xfrm>
            <a:off x="695325" y="3215999"/>
            <a:ext cx="381000" cy="342900"/>
          </a:xfrm>
          <a:prstGeom prst="rect">
            <a:avLst/>
          </a:prstGeom>
        </p:spPr>
      </p:pic>
      <p:pic>
        <p:nvPicPr>
          <p:cNvPr id="16" name="Image 15">
            <a:extLst>
              <a:ext uri="{FF2B5EF4-FFF2-40B4-BE49-F238E27FC236}">
                <a16:creationId xmlns:a16="http://schemas.microsoft.com/office/drawing/2014/main" id="{C3696E56-CCC9-9F45-91A8-0887025869CF}"/>
              </a:ext>
            </a:extLst>
          </p:cNvPr>
          <p:cNvPicPr>
            <a:picLocks noChangeAspect="1"/>
          </p:cNvPicPr>
          <p:nvPr/>
        </p:nvPicPr>
        <p:blipFill>
          <a:blip r:embed="rId3"/>
          <a:stretch>
            <a:fillRect/>
          </a:stretch>
        </p:blipFill>
        <p:spPr>
          <a:xfrm>
            <a:off x="695400" y="3933056"/>
            <a:ext cx="381000" cy="342900"/>
          </a:xfrm>
          <a:prstGeom prst="rect">
            <a:avLst/>
          </a:prstGeom>
        </p:spPr>
      </p:pic>
      <p:pic>
        <p:nvPicPr>
          <p:cNvPr id="17" name="Image 16">
            <a:extLst>
              <a:ext uri="{FF2B5EF4-FFF2-40B4-BE49-F238E27FC236}">
                <a16:creationId xmlns:a16="http://schemas.microsoft.com/office/drawing/2014/main" id="{0F899CCC-7657-5048-AC2E-3A2FCE83365C}"/>
              </a:ext>
            </a:extLst>
          </p:cNvPr>
          <p:cNvPicPr>
            <a:picLocks noChangeAspect="1"/>
          </p:cNvPicPr>
          <p:nvPr/>
        </p:nvPicPr>
        <p:blipFill>
          <a:blip r:embed="rId3"/>
          <a:stretch>
            <a:fillRect/>
          </a:stretch>
        </p:blipFill>
        <p:spPr>
          <a:xfrm>
            <a:off x="695325" y="4667279"/>
            <a:ext cx="381000" cy="342900"/>
          </a:xfrm>
          <a:prstGeom prst="rect">
            <a:avLst/>
          </a:prstGeom>
        </p:spPr>
      </p:pic>
    </p:spTree>
    <p:extLst>
      <p:ext uri="{BB962C8B-B14F-4D97-AF65-F5344CB8AC3E}">
        <p14:creationId xmlns:p14="http://schemas.microsoft.com/office/powerpoint/2010/main" val="6311068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Forme libre 17">
            <a:extLst>
              <a:ext uri="{FF2B5EF4-FFF2-40B4-BE49-F238E27FC236}">
                <a16:creationId xmlns:a16="http://schemas.microsoft.com/office/drawing/2014/main" id="{5C4E1FDD-6334-9F4B-8450-F8DDC9C7741B}"/>
              </a:ext>
            </a:extLst>
          </p:cNvPr>
          <p:cNvSpPr/>
          <p:nvPr/>
        </p:nvSpPr>
        <p:spPr>
          <a:xfrm>
            <a:off x="10272156" y="6044540"/>
            <a:ext cx="1919844" cy="813460"/>
          </a:xfrm>
          <a:custGeom>
            <a:avLst/>
            <a:gdLst>
              <a:gd name="connsiteX0" fmla="*/ 1567543 w 1567543"/>
              <a:gd name="connsiteY0" fmla="*/ 0 h 1033153"/>
              <a:gd name="connsiteX1" fmla="*/ 1567543 w 1567543"/>
              <a:gd name="connsiteY1" fmla="*/ 1033153 h 1033153"/>
              <a:gd name="connsiteX2" fmla="*/ 0 w 1567543"/>
              <a:gd name="connsiteY2" fmla="*/ 1033153 h 1033153"/>
              <a:gd name="connsiteX3" fmla="*/ 1567543 w 1567543"/>
              <a:gd name="connsiteY3" fmla="*/ 0 h 1033153"/>
            </a:gdLst>
            <a:ahLst/>
            <a:cxnLst>
              <a:cxn ang="0">
                <a:pos x="connsiteX0" y="connsiteY0"/>
              </a:cxn>
              <a:cxn ang="0">
                <a:pos x="connsiteX1" y="connsiteY1"/>
              </a:cxn>
              <a:cxn ang="0">
                <a:pos x="connsiteX2" y="connsiteY2"/>
              </a:cxn>
              <a:cxn ang="0">
                <a:pos x="connsiteX3" y="connsiteY3"/>
              </a:cxn>
            </a:cxnLst>
            <a:rect l="l" t="t" r="r" b="b"/>
            <a:pathLst>
              <a:path w="1567543" h="1033153">
                <a:moveTo>
                  <a:pt x="1567543" y="0"/>
                </a:moveTo>
                <a:lnTo>
                  <a:pt x="1567543" y="1033153"/>
                </a:lnTo>
                <a:lnTo>
                  <a:pt x="0" y="1033153"/>
                </a:lnTo>
                <a:lnTo>
                  <a:pt x="1567543" y="0"/>
                </a:lnTo>
                <a:close/>
              </a:path>
            </a:pathLst>
          </a:custGeom>
          <a:solidFill>
            <a:srgbClr val="ED594F"/>
          </a:solidFill>
          <a:ln>
            <a:solidFill>
              <a:srgbClr val="ED59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Forme libre 27">
            <a:extLst>
              <a:ext uri="{FF2B5EF4-FFF2-40B4-BE49-F238E27FC236}">
                <a16:creationId xmlns:a16="http://schemas.microsoft.com/office/drawing/2014/main" id="{08C7F06A-3CC8-0C4B-8E73-DC0D56168B52}"/>
              </a:ext>
            </a:extLst>
          </p:cNvPr>
          <p:cNvSpPr/>
          <p:nvPr/>
        </p:nvSpPr>
        <p:spPr>
          <a:xfrm>
            <a:off x="7821881" y="-95003"/>
            <a:ext cx="4528457" cy="1425039"/>
          </a:xfrm>
          <a:custGeom>
            <a:avLst/>
            <a:gdLst>
              <a:gd name="connsiteX0" fmla="*/ 4358244 w 4370119"/>
              <a:gd name="connsiteY0" fmla="*/ 0 h 1330036"/>
              <a:gd name="connsiteX1" fmla="*/ 0 w 4370119"/>
              <a:gd name="connsiteY1" fmla="*/ 23751 h 1330036"/>
              <a:gd name="connsiteX2" fmla="*/ 1318161 w 4370119"/>
              <a:gd name="connsiteY2" fmla="*/ 1056904 h 1330036"/>
              <a:gd name="connsiteX3" fmla="*/ 4370119 w 4370119"/>
              <a:gd name="connsiteY3" fmla="*/ 1330036 h 1330036"/>
              <a:gd name="connsiteX4" fmla="*/ 4358244 w 4370119"/>
              <a:gd name="connsiteY4" fmla="*/ 0 h 1330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70119" h="1330036">
                <a:moveTo>
                  <a:pt x="4358244" y="0"/>
                </a:moveTo>
                <a:lnTo>
                  <a:pt x="0" y="23751"/>
                </a:lnTo>
                <a:lnTo>
                  <a:pt x="1318161" y="1056904"/>
                </a:lnTo>
                <a:lnTo>
                  <a:pt x="4370119" y="1330036"/>
                </a:lnTo>
                <a:lnTo>
                  <a:pt x="4358244" y="0"/>
                </a:lnTo>
                <a:close/>
              </a:path>
            </a:pathLst>
          </a:custGeom>
          <a:solidFill>
            <a:srgbClr val="C7C8CC"/>
          </a:solidFill>
          <a:ln>
            <a:solidFill>
              <a:srgbClr val="C7C8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Espace réservé du numéro de diapositive 2">
            <a:extLst>
              <a:ext uri="{FF2B5EF4-FFF2-40B4-BE49-F238E27FC236}">
                <a16:creationId xmlns:a16="http://schemas.microsoft.com/office/drawing/2014/main" id="{BAE79587-BC76-2A49-8313-86A5A4AEF868}"/>
              </a:ext>
            </a:extLst>
          </p:cNvPr>
          <p:cNvSpPr>
            <a:spLocks noGrp="1"/>
          </p:cNvSpPr>
          <p:nvPr>
            <p:ph type="sldNum" sz="quarter" idx="12"/>
          </p:nvPr>
        </p:nvSpPr>
        <p:spPr>
          <a:xfrm>
            <a:off x="11491786" y="6364815"/>
            <a:ext cx="618189" cy="432000"/>
          </a:xfrm>
        </p:spPr>
        <p:txBody>
          <a:bodyPr/>
          <a:lstStyle/>
          <a:p>
            <a:fld id="{78594CEA-2AE0-F744-94E1-49160002DAE5}" type="slidenum">
              <a:rPr lang="fr-FR" smtClean="0"/>
              <a:pPr/>
              <a:t>9</a:t>
            </a:fld>
            <a:endParaRPr lang="fr-FR" dirty="0"/>
          </a:p>
        </p:txBody>
      </p:sp>
      <p:sp>
        <p:nvSpPr>
          <p:cNvPr id="5" name="Espace réservé du contenu 3">
            <a:extLst>
              <a:ext uri="{FF2B5EF4-FFF2-40B4-BE49-F238E27FC236}">
                <a16:creationId xmlns:a16="http://schemas.microsoft.com/office/drawing/2014/main" id="{B75138AC-211A-674E-A378-ADBEA8BCBD5E}"/>
              </a:ext>
            </a:extLst>
          </p:cNvPr>
          <p:cNvSpPr txBox="1">
            <a:spLocks/>
          </p:cNvSpPr>
          <p:nvPr/>
        </p:nvSpPr>
        <p:spPr>
          <a:xfrm>
            <a:off x="452521" y="1116359"/>
            <a:ext cx="10784831" cy="5125414"/>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fr-FR"/>
              <a:t> </a:t>
            </a:r>
            <a:endParaRPr lang="fr-FR" dirty="0"/>
          </a:p>
        </p:txBody>
      </p:sp>
      <p:sp>
        <p:nvSpPr>
          <p:cNvPr id="6" name="Titre 1">
            <a:extLst>
              <a:ext uri="{FF2B5EF4-FFF2-40B4-BE49-F238E27FC236}">
                <a16:creationId xmlns:a16="http://schemas.microsoft.com/office/drawing/2014/main" id="{CFFA8DFD-8153-7848-9451-EF95FF8CC755}"/>
              </a:ext>
            </a:extLst>
          </p:cNvPr>
          <p:cNvSpPr txBox="1">
            <a:spLocks/>
          </p:cNvSpPr>
          <p:nvPr/>
        </p:nvSpPr>
        <p:spPr>
          <a:xfrm>
            <a:off x="479425" y="177059"/>
            <a:ext cx="10855800" cy="26426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lang="fr-FR" sz="1600" b="0" i="1" kern="1200" spc="300" smtClean="0">
                <a:solidFill>
                  <a:schemeClr val="bg1">
                    <a:lumMod val="50000"/>
                  </a:schemeClr>
                </a:solidFill>
                <a:latin typeface="+mj-lt"/>
                <a:ea typeface="MingLiU-ExtB"/>
                <a:cs typeface="+mj-cs"/>
              </a:defRPr>
            </a:lvl1pPr>
          </a:lstStyle>
          <a:p>
            <a:r>
              <a:rPr lang="fr-FR" dirty="0"/>
              <a:t>FIT in NETWORK ® &amp; 3E Services – Dossier d’information</a:t>
            </a:r>
          </a:p>
        </p:txBody>
      </p:sp>
      <p:sp>
        <p:nvSpPr>
          <p:cNvPr id="7" name="Rectangle 6">
            <a:extLst>
              <a:ext uri="{FF2B5EF4-FFF2-40B4-BE49-F238E27FC236}">
                <a16:creationId xmlns:a16="http://schemas.microsoft.com/office/drawing/2014/main" id="{A1D21F2E-8AD7-BF4E-9238-0B6EF042F2CD}"/>
              </a:ext>
            </a:extLst>
          </p:cNvPr>
          <p:cNvSpPr/>
          <p:nvPr/>
        </p:nvSpPr>
        <p:spPr>
          <a:xfrm>
            <a:off x="2873830" y="6453188"/>
            <a:ext cx="6004000" cy="1732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chemeClr val="bg1">
                    <a:lumMod val="75000"/>
                  </a:schemeClr>
                </a:solidFill>
              </a:rPr>
              <a:t>FIT in NETWORK® - Comment booster ses investissement pendant la crise covid-19?</a:t>
            </a:r>
          </a:p>
        </p:txBody>
      </p:sp>
      <p:cxnSp>
        <p:nvCxnSpPr>
          <p:cNvPr id="23" name="Connecteur droit 22">
            <a:extLst>
              <a:ext uri="{FF2B5EF4-FFF2-40B4-BE49-F238E27FC236}">
                <a16:creationId xmlns:a16="http://schemas.microsoft.com/office/drawing/2014/main" id="{71E87992-CACD-B349-98CF-C9A644646133}"/>
              </a:ext>
            </a:extLst>
          </p:cNvPr>
          <p:cNvCxnSpPr>
            <a:cxnSpLocks/>
          </p:cNvCxnSpPr>
          <p:nvPr/>
        </p:nvCxnSpPr>
        <p:spPr>
          <a:xfrm>
            <a:off x="771897" y="6305797"/>
            <a:ext cx="9535885" cy="0"/>
          </a:xfrm>
          <a:prstGeom prst="line">
            <a:avLst/>
          </a:prstGeom>
          <a:ln>
            <a:solidFill>
              <a:srgbClr val="ED594F"/>
            </a:solidFill>
          </a:ln>
        </p:spPr>
        <p:style>
          <a:lnRef idx="1">
            <a:schemeClr val="accent1"/>
          </a:lnRef>
          <a:fillRef idx="0">
            <a:schemeClr val="accent1"/>
          </a:fillRef>
          <a:effectRef idx="0">
            <a:schemeClr val="accent1"/>
          </a:effectRef>
          <a:fontRef idx="minor">
            <a:schemeClr val="tx1"/>
          </a:fontRef>
        </p:style>
      </p:cxnSp>
      <p:cxnSp>
        <p:nvCxnSpPr>
          <p:cNvPr id="25" name="Connecteur droit 24">
            <a:extLst>
              <a:ext uri="{FF2B5EF4-FFF2-40B4-BE49-F238E27FC236}">
                <a16:creationId xmlns:a16="http://schemas.microsoft.com/office/drawing/2014/main" id="{BA42322E-622A-B842-ACDC-3901418E18B8}"/>
              </a:ext>
            </a:extLst>
          </p:cNvPr>
          <p:cNvCxnSpPr>
            <a:cxnSpLocks/>
          </p:cNvCxnSpPr>
          <p:nvPr/>
        </p:nvCxnSpPr>
        <p:spPr>
          <a:xfrm>
            <a:off x="767408" y="476672"/>
            <a:ext cx="9535885" cy="0"/>
          </a:xfrm>
          <a:prstGeom prst="line">
            <a:avLst/>
          </a:prstGeom>
          <a:ln>
            <a:solidFill>
              <a:srgbClr val="ED594F"/>
            </a:solidFill>
          </a:ln>
        </p:spPr>
        <p:style>
          <a:lnRef idx="1">
            <a:schemeClr val="accent1"/>
          </a:lnRef>
          <a:fillRef idx="0">
            <a:schemeClr val="accent1"/>
          </a:fillRef>
          <a:effectRef idx="0">
            <a:schemeClr val="accent1"/>
          </a:effectRef>
          <a:fontRef idx="minor">
            <a:schemeClr val="tx1"/>
          </a:fontRef>
        </p:style>
      </p:cxnSp>
      <p:pic>
        <p:nvPicPr>
          <p:cNvPr id="29" name="Image 28" descr="Une image contenant extérieur, signe, assis, poteau&#10;&#10;Description générée automatiquement">
            <a:extLst>
              <a:ext uri="{FF2B5EF4-FFF2-40B4-BE49-F238E27FC236}">
                <a16:creationId xmlns:a16="http://schemas.microsoft.com/office/drawing/2014/main" id="{107BDD7D-54D8-5942-B078-EDAAF66D39AD}"/>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903741" y="0"/>
            <a:ext cx="924102" cy="924102"/>
          </a:xfrm>
          <a:prstGeom prst="rect">
            <a:avLst/>
          </a:prstGeom>
        </p:spPr>
      </p:pic>
      <p:sp>
        <p:nvSpPr>
          <p:cNvPr id="31" name="ZoneTexte 30">
            <a:extLst>
              <a:ext uri="{FF2B5EF4-FFF2-40B4-BE49-F238E27FC236}">
                <a16:creationId xmlns:a16="http://schemas.microsoft.com/office/drawing/2014/main" id="{0C36E7B3-5969-C945-8113-2ECD0F3ADC28}"/>
              </a:ext>
            </a:extLst>
          </p:cNvPr>
          <p:cNvSpPr txBox="1"/>
          <p:nvPr/>
        </p:nvSpPr>
        <p:spPr>
          <a:xfrm>
            <a:off x="4406174" y="724395"/>
            <a:ext cx="3023392" cy="369332"/>
          </a:xfrm>
          <a:prstGeom prst="rect">
            <a:avLst/>
          </a:prstGeom>
          <a:noFill/>
        </p:spPr>
        <p:txBody>
          <a:bodyPr wrap="none" rtlCol="0">
            <a:spAutoFit/>
          </a:bodyPr>
          <a:lstStyle/>
          <a:p>
            <a:r>
              <a:rPr lang="fr" b="1" dirty="0">
                <a:solidFill>
                  <a:srgbClr val="ED594F"/>
                </a:solidFill>
                <a:latin typeface="Helvetica" pitchFamily="2" charset="0"/>
              </a:rPr>
              <a:t>3 E SERVICES EN DÉTAIL</a:t>
            </a:r>
            <a:endParaRPr lang="fr-FR" b="1" dirty="0">
              <a:solidFill>
                <a:srgbClr val="ED594F"/>
              </a:solidFill>
              <a:latin typeface="Helvetica" pitchFamily="2" charset="0"/>
            </a:endParaRPr>
          </a:p>
        </p:txBody>
      </p:sp>
      <p:sp>
        <p:nvSpPr>
          <p:cNvPr id="32" name="Rectangle 31">
            <a:extLst>
              <a:ext uri="{FF2B5EF4-FFF2-40B4-BE49-F238E27FC236}">
                <a16:creationId xmlns:a16="http://schemas.microsoft.com/office/drawing/2014/main" id="{6560A4BD-CF7A-F340-8588-A413441CBED9}"/>
              </a:ext>
            </a:extLst>
          </p:cNvPr>
          <p:cNvSpPr/>
          <p:nvPr/>
        </p:nvSpPr>
        <p:spPr>
          <a:xfrm>
            <a:off x="1836715" y="1491343"/>
            <a:ext cx="8898577" cy="3046988"/>
          </a:xfrm>
          <a:prstGeom prst="rect">
            <a:avLst/>
          </a:prstGeom>
        </p:spPr>
        <p:txBody>
          <a:bodyPr wrap="square">
            <a:spAutoFit/>
          </a:bodyPr>
          <a:lstStyle/>
          <a:p>
            <a:pPr lvl="0"/>
            <a:r>
              <a:rPr lang="fr-FR" sz="2400" dirty="0">
                <a:solidFill>
                  <a:srgbClr val="2E5597"/>
                </a:solidFill>
                <a:latin typeface="Ebrima" panose="02000000000000000000" pitchFamily="2" charset="0"/>
                <a:ea typeface="Ebrima" panose="02000000000000000000" pitchFamily="2" charset="0"/>
                <a:cs typeface="Ebrima" panose="02000000000000000000" pitchFamily="2" charset="0"/>
              </a:rPr>
              <a:t>Cabinet européen de recherches en aides privées et publiques</a:t>
            </a:r>
          </a:p>
          <a:p>
            <a:pPr lvl="0"/>
            <a:endParaRPr lang="fr-FR" sz="2400" dirty="0">
              <a:solidFill>
                <a:srgbClr val="2E5597"/>
              </a:solidFill>
              <a:latin typeface="Ebrima" panose="02000000000000000000" pitchFamily="2" charset="0"/>
              <a:ea typeface="Ebrima" panose="02000000000000000000" pitchFamily="2" charset="0"/>
              <a:cs typeface="Ebrima" panose="02000000000000000000" pitchFamily="2" charset="0"/>
            </a:endParaRPr>
          </a:p>
          <a:p>
            <a:pPr lvl="0"/>
            <a:endParaRPr lang="fr-FR" sz="2400" dirty="0">
              <a:solidFill>
                <a:srgbClr val="2E5597"/>
              </a:solidFill>
              <a:latin typeface="Ebrima" panose="02000000000000000000" pitchFamily="2" charset="0"/>
              <a:ea typeface="Ebrima" panose="02000000000000000000" pitchFamily="2" charset="0"/>
              <a:cs typeface="Ebrima" panose="02000000000000000000" pitchFamily="2" charset="0"/>
            </a:endParaRPr>
          </a:p>
          <a:p>
            <a:pPr lvl="0"/>
            <a:r>
              <a:rPr lang="fr-FR" sz="2400" dirty="0">
                <a:solidFill>
                  <a:srgbClr val="2E5597"/>
                </a:solidFill>
                <a:latin typeface="Ebrima" panose="02000000000000000000" pitchFamily="2" charset="0"/>
                <a:ea typeface="Ebrima" panose="02000000000000000000" pitchFamily="2" charset="0"/>
                <a:cs typeface="Ebrima" panose="02000000000000000000" pitchFamily="2" charset="0"/>
              </a:rPr>
              <a:t>Plus de 30 ans d’expertise</a:t>
            </a:r>
          </a:p>
          <a:p>
            <a:pPr lvl="0"/>
            <a:endParaRPr lang="fr-FR" sz="2400" dirty="0">
              <a:solidFill>
                <a:srgbClr val="2E5597"/>
              </a:solidFill>
              <a:latin typeface="Ebrima" panose="02000000000000000000" pitchFamily="2" charset="0"/>
              <a:ea typeface="Ebrima" panose="02000000000000000000" pitchFamily="2" charset="0"/>
              <a:cs typeface="Ebrima" panose="02000000000000000000" pitchFamily="2" charset="0"/>
            </a:endParaRPr>
          </a:p>
          <a:p>
            <a:pPr lvl="0"/>
            <a:endParaRPr lang="fr-FR" sz="2400" dirty="0">
              <a:solidFill>
                <a:srgbClr val="2E5597"/>
              </a:solidFill>
              <a:latin typeface="Ebrima" panose="02000000000000000000" pitchFamily="2" charset="0"/>
              <a:ea typeface="Ebrima" panose="02000000000000000000" pitchFamily="2" charset="0"/>
              <a:cs typeface="Ebrima" panose="02000000000000000000" pitchFamily="2" charset="0"/>
            </a:endParaRPr>
          </a:p>
          <a:p>
            <a:pPr lvl="0"/>
            <a:r>
              <a:rPr lang="fr-FR" sz="2400" dirty="0">
                <a:solidFill>
                  <a:srgbClr val="2E5597"/>
                </a:solidFill>
                <a:latin typeface="Ebrima" panose="02000000000000000000" pitchFamily="2" charset="0"/>
                <a:ea typeface="Ebrima" panose="02000000000000000000" pitchFamily="2" charset="0"/>
                <a:cs typeface="Ebrima" panose="02000000000000000000" pitchFamily="2" charset="0"/>
              </a:rPr>
              <a:t>Une équipe spécialisée dans la recherche, l’identification et le montage de dossiers d’aides et de subventions.</a:t>
            </a:r>
          </a:p>
        </p:txBody>
      </p:sp>
      <p:sp>
        <p:nvSpPr>
          <p:cNvPr id="33" name="Rectangle 32">
            <a:extLst>
              <a:ext uri="{FF2B5EF4-FFF2-40B4-BE49-F238E27FC236}">
                <a16:creationId xmlns:a16="http://schemas.microsoft.com/office/drawing/2014/main" id="{F55227C2-A7F9-5C40-9EF2-2F71364D899F}"/>
              </a:ext>
            </a:extLst>
          </p:cNvPr>
          <p:cNvSpPr/>
          <p:nvPr/>
        </p:nvSpPr>
        <p:spPr>
          <a:xfrm>
            <a:off x="4657241" y="5453144"/>
            <a:ext cx="2877519" cy="369332"/>
          </a:xfrm>
          <a:prstGeom prst="rect">
            <a:avLst/>
          </a:prstGeom>
        </p:spPr>
        <p:txBody>
          <a:bodyPr wrap="none">
            <a:spAutoFit/>
          </a:bodyPr>
          <a:lstStyle/>
          <a:p>
            <a:pPr lvl="0" algn="ctr"/>
            <a:r>
              <a:rPr lang="fr-FR" b="1" dirty="0">
                <a:solidFill>
                  <a:srgbClr val="ED594F"/>
                </a:solidFill>
                <a:latin typeface="Josefin Sans"/>
                <a:ea typeface="Josefin Sans"/>
                <a:cs typeface="Josefin Sans"/>
                <a:sym typeface="Josefin Sans"/>
              </a:rPr>
              <a:t>EUROPE - ETAT - ENTREPRISE</a:t>
            </a:r>
          </a:p>
        </p:txBody>
      </p:sp>
      <p:pic>
        <p:nvPicPr>
          <p:cNvPr id="34" name="Google Shape;2155;p76">
            <a:extLst>
              <a:ext uri="{FF2B5EF4-FFF2-40B4-BE49-F238E27FC236}">
                <a16:creationId xmlns:a16="http://schemas.microsoft.com/office/drawing/2014/main" id="{340E7790-6D49-9B48-8453-7D77C9B79084}"/>
              </a:ext>
            </a:extLst>
          </p:cNvPr>
          <p:cNvPicPr preferRelativeResize="0"/>
          <p:nvPr/>
        </p:nvPicPr>
        <p:blipFill>
          <a:blip r:embed="rId3" cstate="email">
            <a:alphaModFix/>
            <a:extLst>
              <a:ext uri="{28A0092B-C50C-407E-A947-70E740481C1C}">
                <a14:useLocalDpi xmlns:a14="http://schemas.microsoft.com/office/drawing/2010/main"/>
              </a:ext>
            </a:extLst>
          </a:blip>
          <a:stretch>
            <a:fillRect/>
          </a:stretch>
        </p:blipFill>
        <p:spPr>
          <a:xfrm>
            <a:off x="570016" y="4753122"/>
            <a:ext cx="1485103" cy="1485103"/>
          </a:xfrm>
          <a:prstGeom prst="rect">
            <a:avLst/>
          </a:prstGeom>
          <a:noFill/>
          <a:ln>
            <a:noFill/>
          </a:ln>
        </p:spPr>
      </p:pic>
      <p:pic>
        <p:nvPicPr>
          <p:cNvPr id="35" name="Image 34">
            <a:extLst>
              <a:ext uri="{FF2B5EF4-FFF2-40B4-BE49-F238E27FC236}">
                <a16:creationId xmlns:a16="http://schemas.microsoft.com/office/drawing/2014/main" id="{5044FA25-0CB8-2D4D-A899-659FE4E2D762}"/>
              </a:ext>
            </a:extLst>
          </p:cNvPr>
          <p:cNvPicPr>
            <a:picLocks noChangeAspect="1"/>
          </p:cNvPicPr>
          <p:nvPr/>
        </p:nvPicPr>
        <p:blipFill>
          <a:blip r:embed="rId4"/>
          <a:stretch>
            <a:fillRect/>
          </a:stretch>
        </p:blipFill>
        <p:spPr>
          <a:xfrm>
            <a:off x="1345376" y="1500002"/>
            <a:ext cx="381000" cy="342900"/>
          </a:xfrm>
          <a:prstGeom prst="rect">
            <a:avLst/>
          </a:prstGeom>
        </p:spPr>
      </p:pic>
      <p:pic>
        <p:nvPicPr>
          <p:cNvPr id="36" name="Image 35">
            <a:extLst>
              <a:ext uri="{FF2B5EF4-FFF2-40B4-BE49-F238E27FC236}">
                <a16:creationId xmlns:a16="http://schemas.microsoft.com/office/drawing/2014/main" id="{55F4471A-DEC0-3145-ACEE-6BE9969CEB2D}"/>
              </a:ext>
            </a:extLst>
          </p:cNvPr>
          <p:cNvPicPr>
            <a:picLocks noChangeAspect="1"/>
          </p:cNvPicPr>
          <p:nvPr/>
        </p:nvPicPr>
        <p:blipFill>
          <a:blip r:embed="rId4"/>
          <a:stretch>
            <a:fillRect/>
          </a:stretch>
        </p:blipFill>
        <p:spPr>
          <a:xfrm>
            <a:off x="1379098" y="2671782"/>
            <a:ext cx="381000" cy="342900"/>
          </a:xfrm>
          <a:prstGeom prst="rect">
            <a:avLst/>
          </a:prstGeom>
        </p:spPr>
      </p:pic>
      <p:pic>
        <p:nvPicPr>
          <p:cNvPr id="37" name="Image 36">
            <a:extLst>
              <a:ext uri="{FF2B5EF4-FFF2-40B4-BE49-F238E27FC236}">
                <a16:creationId xmlns:a16="http://schemas.microsoft.com/office/drawing/2014/main" id="{F0BD678A-E99A-B449-AF26-630EFDCC217C}"/>
              </a:ext>
            </a:extLst>
          </p:cNvPr>
          <p:cNvPicPr>
            <a:picLocks noChangeAspect="1"/>
          </p:cNvPicPr>
          <p:nvPr/>
        </p:nvPicPr>
        <p:blipFill>
          <a:blip r:embed="rId4"/>
          <a:stretch>
            <a:fillRect/>
          </a:stretch>
        </p:blipFill>
        <p:spPr>
          <a:xfrm>
            <a:off x="1390973" y="3762264"/>
            <a:ext cx="381000" cy="342900"/>
          </a:xfrm>
          <a:prstGeom prst="rect">
            <a:avLst/>
          </a:prstGeom>
        </p:spPr>
      </p:pic>
    </p:spTree>
    <p:extLst>
      <p:ext uri="{BB962C8B-B14F-4D97-AF65-F5344CB8AC3E}">
        <p14:creationId xmlns:p14="http://schemas.microsoft.com/office/powerpoint/2010/main" val="268911596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291</TotalTime>
  <Words>1651</Words>
  <Application>Microsoft Macintosh PowerPoint</Application>
  <PresentationFormat>Grand écran</PresentationFormat>
  <Paragraphs>193</Paragraphs>
  <Slides>11</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11</vt:i4>
      </vt:variant>
    </vt:vector>
  </HeadingPairs>
  <TitlesOfParts>
    <vt:vector size="18" baseType="lpstr">
      <vt:lpstr>Arial</vt:lpstr>
      <vt:lpstr>Calibri</vt:lpstr>
      <vt:lpstr>Calibri Light</vt:lpstr>
      <vt:lpstr>Ebrima</vt:lpstr>
      <vt:lpstr>Helvetica</vt:lpstr>
      <vt:lpstr>Josefin Sans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Aline Vanzaghi</dc:creator>
  <cp:lastModifiedBy>Aline Vanzaghi</cp:lastModifiedBy>
  <cp:revision>14</cp:revision>
  <dcterms:created xsi:type="dcterms:W3CDTF">2020-10-19T07:16:44Z</dcterms:created>
  <dcterms:modified xsi:type="dcterms:W3CDTF">2020-10-19T12:10:26Z</dcterms:modified>
</cp:coreProperties>
</file>